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4"/>
  </p:notesMasterIdLst>
  <p:sldIdLst>
    <p:sldId id="256" r:id="rId2"/>
    <p:sldId id="257" r:id="rId3"/>
    <p:sldId id="292" r:id="rId4"/>
    <p:sldId id="283" r:id="rId5"/>
    <p:sldId id="258" r:id="rId6"/>
    <p:sldId id="259" r:id="rId7"/>
    <p:sldId id="260" r:id="rId8"/>
    <p:sldId id="261" r:id="rId9"/>
    <p:sldId id="262" r:id="rId10"/>
    <p:sldId id="263" r:id="rId11"/>
    <p:sldId id="265" r:id="rId12"/>
    <p:sldId id="267" r:id="rId13"/>
    <p:sldId id="293" r:id="rId14"/>
    <p:sldId id="290" r:id="rId15"/>
    <p:sldId id="268" r:id="rId16"/>
    <p:sldId id="269" r:id="rId17"/>
    <p:sldId id="270" r:id="rId18"/>
    <p:sldId id="272" r:id="rId19"/>
    <p:sldId id="274" r:id="rId20"/>
    <p:sldId id="280" r:id="rId21"/>
    <p:sldId id="273" r:id="rId22"/>
    <p:sldId id="295" r:id="rId23"/>
    <p:sldId id="277" r:id="rId24"/>
    <p:sldId id="276" r:id="rId25"/>
    <p:sldId id="278" r:id="rId26"/>
    <p:sldId id="281" r:id="rId27"/>
    <p:sldId id="294" r:id="rId28"/>
    <p:sldId id="285" r:id="rId29"/>
    <p:sldId id="286" r:id="rId30"/>
    <p:sldId id="291" r:id="rId31"/>
    <p:sldId id="288" r:id="rId32"/>
    <p:sldId id="289"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62" autoAdjust="0"/>
    <p:restoredTop sz="81868" autoAdjust="0"/>
  </p:normalViewPr>
  <p:slideViewPr>
    <p:cSldViewPr snapToGrid="0">
      <p:cViewPr varScale="1">
        <p:scale>
          <a:sx n="72" d="100"/>
          <a:sy n="72" d="100"/>
        </p:scale>
        <p:origin x="233" y="6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spc="0" baseline="0">
                <a:solidFill>
                  <a:schemeClr val="tx1">
                    <a:lumMod val="65000"/>
                    <a:lumOff val="35000"/>
                  </a:schemeClr>
                </a:solidFill>
                <a:latin typeface="+mn-lt"/>
                <a:ea typeface="+mn-ea"/>
                <a:cs typeface="+mn-cs"/>
              </a:defRPr>
            </a:pPr>
            <a:r>
              <a:rPr lang="en-US" sz="2200" dirty="0"/>
              <a:t>Test performance as a function of </a:t>
            </a:r>
            <a:r>
              <a:rPr lang="en-US" sz="2200" dirty="0" smtClean="0"/>
              <a:t>sex-composition </a:t>
            </a:r>
            <a:r>
              <a:rPr lang="en-US" sz="2200" dirty="0"/>
              <a:t>and test type </a:t>
            </a:r>
          </a:p>
        </c:rich>
      </c:tx>
      <c:layout/>
      <c:overlay val="0"/>
      <c:spPr>
        <a:noFill/>
        <a:ln>
          <a:noFill/>
        </a:ln>
        <a:effectLst/>
      </c:spPr>
      <c:txPr>
        <a:bodyPr rot="0" spcFirstLastPara="1" vertOverflow="ellipsis" vert="horz" wrap="square" anchor="ctr" anchorCtr="1"/>
        <a:lstStyle/>
        <a:p>
          <a:pPr>
            <a:defRPr sz="2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599318955732122"/>
          <c:y val="0.1233851596708871"/>
          <c:w val="0.74006810442678772"/>
          <c:h val="0.69735947846395219"/>
        </c:manualLayout>
      </c:layout>
      <c:barChart>
        <c:barDir val="col"/>
        <c:grouping val="clustered"/>
        <c:varyColors val="0"/>
        <c:ser>
          <c:idx val="0"/>
          <c:order val="0"/>
          <c:tx>
            <c:strRef>
              <c:f>Sheet1!$A$2</c:f>
              <c:strCache>
                <c:ptCount val="1"/>
                <c:pt idx="0">
                  <c:v>Minority</c:v>
                </c:pt>
              </c:strCache>
            </c:strRef>
          </c:tx>
          <c:spPr>
            <a:solidFill>
              <a:schemeClr val="accent1"/>
            </a:solidFill>
            <a:ln>
              <a:noFill/>
            </a:ln>
            <a:effectLst/>
          </c:spPr>
          <c:invertIfNegative val="0"/>
          <c:errBars>
            <c:errBarType val="both"/>
            <c:errValType val="fixedVal"/>
            <c:noEndCap val="1"/>
            <c:val val="0.04"/>
            <c:spPr>
              <a:noFill/>
              <a:ln w="9525" cap="flat" cmpd="sng" algn="ctr">
                <a:solidFill>
                  <a:schemeClr val="tx1">
                    <a:lumMod val="65000"/>
                    <a:lumOff val="35000"/>
                  </a:schemeClr>
                </a:solidFill>
                <a:round/>
              </a:ln>
              <a:effectLst/>
            </c:spPr>
          </c:errBars>
          <c:cat>
            <c:strRef>
              <c:f>Sheet1!$B$1:$C$1</c:f>
              <c:strCache>
                <c:ptCount val="2"/>
                <c:pt idx="0">
                  <c:v>Math</c:v>
                </c:pt>
                <c:pt idx="1">
                  <c:v>Verbal</c:v>
                </c:pt>
              </c:strCache>
            </c:strRef>
          </c:cat>
          <c:val>
            <c:numRef>
              <c:f>Sheet1!$B$2:$C$2</c:f>
              <c:numCache>
                <c:formatCode>General</c:formatCode>
                <c:ptCount val="2"/>
                <c:pt idx="0">
                  <c:v>0.54849999999999999</c:v>
                </c:pt>
                <c:pt idx="1">
                  <c:v>0.43709999999999999</c:v>
                </c:pt>
              </c:numCache>
            </c:numRef>
          </c:val>
          <c:extLst>
            <c:ext xmlns:c16="http://schemas.microsoft.com/office/drawing/2014/chart" uri="{C3380CC4-5D6E-409C-BE32-E72D297353CC}">
              <c16:uniqueId val="{00000000-3816-4935-8F1D-77FB699B72B7}"/>
            </c:ext>
          </c:extLst>
        </c:ser>
        <c:ser>
          <c:idx val="1"/>
          <c:order val="1"/>
          <c:tx>
            <c:strRef>
              <c:f>Sheet1!$A$3</c:f>
              <c:strCache>
                <c:ptCount val="1"/>
                <c:pt idx="0">
                  <c:v>Same-sex</c:v>
                </c:pt>
              </c:strCache>
            </c:strRef>
          </c:tx>
          <c:spPr>
            <a:solidFill>
              <a:schemeClr val="accent2"/>
            </a:solidFill>
            <a:ln>
              <a:noFill/>
            </a:ln>
            <a:effectLst/>
          </c:spPr>
          <c:invertIfNegative val="0"/>
          <c:errBars>
            <c:errBarType val="both"/>
            <c:errValType val="fixedVal"/>
            <c:noEndCap val="1"/>
            <c:val val="0.05"/>
            <c:spPr>
              <a:noFill/>
              <a:ln w="9525" cap="flat" cmpd="sng" algn="ctr">
                <a:solidFill>
                  <a:schemeClr val="tx1">
                    <a:lumMod val="65000"/>
                    <a:lumOff val="35000"/>
                  </a:schemeClr>
                </a:solidFill>
                <a:round/>
              </a:ln>
              <a:effectLst/>
            </c:spPr>
          </c:errBars>
          <c:cat>
            <c:strRef>
              <c:f>Sheet1!$B$1:$C$1</c:f>
              <c:strCache>
                <c:ptCount val="2"/>
                <c:pt idx="0">
                  <c:v>Math</c:v>
                </c:pt>
                <c:pt idx="1">
                  <c:v>Verbal</c:v>
                </c:pt>
              </c:strCache>
            </c:strRef>
          </c:cat>
          <c:val>
            <c:numRef>
              <c:f>Sheet1!$B$3:$C$3</c:f>
              <c:numCache>
                <c:formatCode>General</c:formatCode>
                <c:ptCount val="2"/>
                <c:pt idx="0">
                  <c:v>0.70220000000000005</c:v>
                </c:pt>
                <c:pt idx="1">
                  <c:v>0.44030000000000002</c:v>
                </c:pt>
              </c:numCache>
            </c:numRef>
          </c:val>
          <c:extLst>
            <c:ext xmlns:c16="http://schemas.microsoft.com/office/drawing/2014/chart" uri="{C3380CC4-5D6E-409C-BE32-E72D297353CC}">
              <c16:uniqueId val="{00000001-3816-4935-8F1D-77FB699B72B7}"/>
            </c:ext>
          </c:extLst>
        </c:ser>
        <c:dLbls>
          <c:showLegendKey val="0"/>
          <c:showVal val="0"/>
          <c:showCatName val="0"/>
          <c:showSerName val="0"/>
          <c:showPercent val="0"/>
          <c:showBubbleSize val="0"/>
        </c:dLbls>
        <c:gapWidth val="105"/>
        <c:axId val="1534460720"/>
        <c:axId val="1"/>
      </c:barChart>
      <c:catAx>
        <c:axId val="1534460720"/>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Test-Type</a:t>
                </a:r>
              </a:p>
            </c:rich>
          </c:tx>
          <c:layout>
            <c:manualLayout>
              <c:xMode val="edge"/>
              <c:yMode val="edge"/>
              <c:x val="0.43813847900113506"/>
              <c:y val="0.90595009596928988"/>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
        <c:crosses val="autoZero"/>
        <c:auto val="0"/>
        <c:lblAlgn val="ctr"/>
        <c:lblOffset val="100"/>
        <c:tickLblSkip val="1"/>
        <c:tickMarkSkip val="1"/>
        <c:noMultiLvlLbl val="0"/>
      </c:catAx>
      <c:valAx>
        <c:axId val="1"/>
        <c:scaling>
          <c:orientation val="minMax"/>
          <c:min val="0.2"/>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Accuracy corrected for SAT</a:t>
                </a:r>
              </a:p>
            </c:rich>
          </c:tx>
          <c:layout>
            <c:manualLayout>
              <c:xMode val="edge"/>
              <c:yMode val="edge"/>
              <c:x val="1.2485811577752554E-2"/>
              <c:y val="0.15930902111324377"/>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0" spcFirstLastPara="1" vertOverflow="ellipsis"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534460720"/>
        <c:crosses val="autoZero"/>
        <c:crossBetween val="between"/>
        <c:majorUnit val="0.1"/>
        <c:minorUnit val="0.02"/>
      </c:valAx>
      <c:spPr>
        <a:noFill/>
        <a:ln>
          <a:noFill/>
        </a:ln>
        <a:effectLst/>
      </c:spPr>
    </c:plotArea>
    <c:legend>
      <c:legendPos val="tr"/>
      <c:legendEntry>
        <c:idx val="0"/>
        <c:txPr>
          <a:bodyPr rot="0" spcFirstLastPara="1" vertOverflow="ellipsis" vert="horz" wrap="square" anchor="ctr" anchorCtr="1"/>
          <a:lstStyle/>
          <a:p>
            <a:pPr>
              <a:defRPr sz="22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22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81421350464184306"/>
          <c:y val="0.25100054688737555"/>
          <c:w val="0.14914938701715993"/>
          <c:h val="0.20053640928033031"/>
        </c:manualLayout>
      </c:layout>
      <c:overlay val="1"/>
      <c:spPr>
        <a:noFill/>
        <a:ln>
          <a:noFill/>
        </a:ln>
        <a:effectLst/>
      </c:spPr>
      <c:txPr>
        <a:bodyPr rot="0" spcFirstLastPara="1" vertOverflow="ellipsis" vert="horz" wrap="square" anchor="ctr" anchorCtr="1"/>
        <a:lstStyle/>
        <a:p>
          <a:pPr>
            <a:defRPr sz="2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spc="0" baseline="0">
                <a:solidFill>
                  <a:schemeClr val="tx1">
                    <a:lumMod val="65000"/>
                    <a:lumOff val="35000"/>
                  </a:schemeClr>
                </a:solidFill>
                <a:latin typeface="+mn-lt"/>
                <a:ea typeface="+mn-ea"/>
                <a:cs typeface="+mn-cs"/>
              </a:defRPr>
            </a:pPr>
            <a:r>
              <a:rPr lang="en-US" sz="2200" b="0" dirty="0" smtClean="0">
                <a:effectLst/>
              </a:rPr>
              <a:t>Hand grip for females as a function of threat and test-type</a:t>
            </a:r>
            <a:endParaRPr lang="en-US" sz="2200" b="0" dirty="0">
              <a:effectLst/>
            </a:endParaRPr>
          </a:p>
        </c:rich>
      </c:tx>
      <c:layout/>
      <c:overlay val="0"/>
      <c:spPr>
        <a:noFill/>
        <a:ln>
          <a:noFill/>
        </a:ln>
        <a:effectLst/>
      </c:spPr>
      <c:txPr>
        <a:bodyPr rot="0" spcFirstLastPara="1" vertOverflow="ellipsis" vert="horz" wrap="square" anchor="ctr" anchorCtr="1"/>
        <a:lstStyle/>
        <a:p>
          <a:pPr>
            <a:defRPr sz="2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297539149888143"/>
          <c:y val="6.8230277185501065E-2"/>
          <c:w val="0.78139476810922948"/>
          <c:h val="0.69083155650319827"/>
        </c:manualLayout>
      </c:layout>
      <c:barChart>
        <c:barDir val="col"/>
        <c:grouping val="clustered"/>
        <c:varyColors val="0"/>
        <c:ser>
          <c:idx val="0"/>
          <c:order val="0"/>
          <c:tx>
            <c:strRef>
              <c:f>Sheet1!$A$2</c:f>
              <c:strCache>
                <c:ptCount val="1"/>
                <c:pt idx="0">
                  <c:v>Threat</c:v>
                </c:pt>
              </c:strCache>
            </c:strRef>
          </c:tx>
          <c:spPr>
            <a:solidFill>
              <a:schemeClr val="accent1"/>
            </a:solidFill>
            <a:ln>
              <a:noFill/>
            </a:ln>
            <a:effectLst/>
          </c:spPr>
          <c:invertIfNegative val="0"/>
          <c:errBars>
            <c:errBarType val="both"/>
            <c:errValType val="percentage"/>
            <c:noEndCap val="1"/>
            <c:val val="10"/>
            <c:spPr>
              <a:noFill/>
              <a:ln w="9525" cap="flat" cmpd="sng" algn="ctr">
                <a:solidFill>
                  <a:schemeClr val="tx1">
                    <a:lumMod val="65000"/>
                    <a:lumOff val="35000"/>
                  </a:schemeClr>
                </a:solidFill>
                <a:round/>
              </a:ln>
              <a:effectLst/>
            </c:spPr>
          </c:errBars>
          <c:cat>
            <c:strRef>
              <c:f>Sheet1!$B$1:$C$1</c:f>
              <c:strCache>
                <c:ptCount val="2"/>
                <c:pt idx="0">
                  <c:v>Math</c:v>
                </c:pt>
                <c:pt idx="1">
                  <c:v>Verbal</c:v>
                </c:pt>
              </c:strCache>
            </c:strRef>
          </c:cat>
          <c:val>
            <c:numRef>
              <c:f>Sheet1!$B$2:$C$2</c:f>
              <c:numCache>
                <c:formatCode>General</c:formatCode>
                <c:ptCount val="2"/>
                <c:pt idx="0">
                  <c:v>23.72</c:v>
                </c:pt>
                <c:pt idx="1">
                  <c:v>34.22</c:v>
                </c:pt>
              </c:numCache>
            </c:numRef>
          </c:val>
          <c:extLst>
            <c:ext xmlns:c16="http://schemas.microsoft.com/office/drawing/2014/chart" uri="{C3380CC4-5D6E-409C-BE32-E72D297353CC}">
              <c16:uniqueId val="{00000000-81B2-48E0-AE51-1BECB115CDDD}"/>
            </c:ext>
          </c:extLst>
        </c:ser>
        <c:ser>
          <c:idx val="1"/>
          <c:order val="1"/>
          <c:tx>
            <c:strRef>
              <c:f>Sheet1!$A$3</c:f>
              <c:strCache>
                <c:ptCount val="1"/>
                <c:pt idx="0">
                  <c:v>No Threat</c:v>
                </c:pt>
              </c:strCache>
            </c:strRef>
          </c:tx>
          <c:spPr>
            <a:solidFill>
              <a:schemeClr val="accent2"/>
            </a:solidFill>
            <a:ln>
              <a:noFill/>
            </a:ln>
            <a:effectLst/>
          </c:spPr>
          <c:invertIfNegative val="0"/>
          <c:errBars>
            <c:errBarType val="both"/>
            <c:errValType val="percentage"/>
            <c:noEndCap val="1"/>
            <c:val val="10"/>
            <c:spPr>
              <a:noFill/>
              <a:ln w="9525" cap="flat" cmpd="sng" algn="ctr">
                <a:solidFill>
                  <a:schemeClr val="tx1">
                    <a:lumMod val="65000"/>
                    <a:lumOff val="35000"/>
                  </a:schemeClr>
                </a:solidFill>
                <a:round/>
              </a:ln>
              <a:effectLst/>
            </c:spPr>
          </c:errBars>
          <c:cat>
            <c:strRef>
              <c:f>Sheet1!$B$1:$C$1</c:f>
              <c:strCache>
                <c:ptCount val="2"/>
                <c:pt idx="0">
                  <c:v>Math</c:v>
                </c:pt>
                <c:pt idx="1">
                  <c:v>Verbal</c:v>
                </c:pt>
              </c:strCache>
            </c:strRef>
          </c:cat>
          <c:val>
            <c:numRef>
              <c:f>Sheet1!$B$3:$C$3</c:f>
              <c:numCache>
                <c:formatCode>General</c:formatCode>
                <c:ptCount val="2"/>
                <c:pt idx="0">
                  <c:v>33.520000000000003</c:v>
                </c:pt>
                <c:pt idx="1">
                  <c:v>31.02</c:v>
                </c:pt>
              </c:numCache>
            </c:numRef>
          </c:val>
          <c:extLst>
            <c:ext xmlns:c16="http://schemas.microsoft.com/office/drawing/2014/chart" uri="{C3380CC4-5D6E-409C-BE32-E72D297353CC}">
              <c16:uniqueId val="{00000001-81B2-48E0-AE51-1BECB115CDDD}"/>
            </c:ext>
          </c:extLst>
        </c:ser>
        <c:dLbls>
          <c:showLegendKey val="0"/>
          <c:showVal val="0"/>
          <c:showCatName val="0"/>
          <c:showSerName val="0"/>
          <c:showPercent val="0"/>
          <c:showBubbleSize val="0"/>
        </c:dLbls>
        <c:gapWidth val="109"/>
        <c:overlap val="-27"/>
        <c:axId val="1028237968"/>
        <c:axId val="1"/>
      </c:barChart>
      <c:catAx>
        <c:axId val="1028237968"/>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Gender</a:t>
                </a:r>
              </a:p>
            </c:rich>
          </c:tx>
          <c:layout>
            <c:manualLayout>
              <c:xMode val="edge"/>
              <c:yMode val="edge"/>
              <c:x val="0.44519015659955258"/>
              <c:y val="0.88272921108742008"/>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tickLblSkip val="1"/>
        <c:tickMarkSkip val="1"/>
        <c:noMultiLvlLbl val="0"/>
      </c:catAx>
      <c:valAx>
        <c:axId val="1"/>
        <c:scaling>
          <c:orientation val="minMax"/>
          <c:max val="40"/>
          <c:min val="1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Time (seconds) </a:t>
                </a:r>
              </a:p>
            </c:rich>
          </c:tx>
          <c:layout>
            <c:manualLayout>
              <c:xMode val="edge"/>
              <c:yMode val="edge"/>
              <c:x val="1.5659955257270694E-2"/>
              <c:y val="0.24520255863539445"/>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0" spcFirstLastPara="1" vertOverflow="ellipsis"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28237968"/>
        <c:crosses val="autoZero"/>
        <c:crossBetween val="between"/>
      </c:valAx>
      <c:spPr>
        <a:noFill/>
        <a:ln>
          <a:noFill/>
        </a:ln>
        <a:effectLst/>
      </c:spPr>
    </c:plotArea>
    <c:legend>
      <c:legendPos val="b"/>
      <c:layout>
        <c:manualLayout>
          <c:xMode val="edge"/>
          <c:yMode val="edge"/>
          <c:x val="0.85148304032328459"/>
          <c:y val="0.14981619619735759"/>
          <c:w val="0.14705680971464247"/>
          <c:h val="0.19766128547273137"/>
        </c:manualLayout>
      </c:layout>
      <c:overlay val="0"/>
      <c:spPr>
        <a:noFill/>
        <a:ln>
          <a:noFill/>
        </a:ln>
        <a:effectLst/>
      </c:spPr>
      <c:txPr>
        <a:bodyPr rot="0" spcFirstLastPara="1" vertOverflow="ellipsis" vert="horz" wrap="square" anchor="ctr" anchorCtr="1"/>
        <a:lstStyle/>
        <a:p>
          <a:pPr>
            <a:defRPr sz="2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Do people grow</a:t>
            </a:r>
            <a:r>
              <a:rPr lang="en-US" baseline="0" dirty="0" smtClean="0"/>
              <a:t> younger when listening to “When I’m 64?”</a:t>
            </a:r>
            <a:endParaRPr lang="en-US"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670755710640035"/>
          <c:y val="0.20210822594684336"/>
          <c:w val="0.63983684741402236"/>
          <c:h val="0.74662040449958234"/>
        </c:manualLayout>
      </c:layout>
      <c:barChart>
        <c:barDir val="col"/>
        <c:grouping val="clustered"/>
        <c:varyColors val="0"/>
        <c:ser>
          <c:idx val="0"/>
          <c:order val="0"/>
          <c:tx>
            <c:strRef>
              <c:f>Sheet1!$B$1</c:f>
              <c:strCache>
                <c:ptCount val="1"/>
                <c:pt idx="0">
                  <c:v>When I'm 64</c:v>
                </c:pt>
              </c:strCache>
            </c:strRef>
          </c:tx>
          <c:spPr>
            <a:solidFill>
              <a:schemeClr val="accent1"/>
            </a:solidFill>
            <a:ln>
              <a:noFill/>
            </a:ln>
            <a:effectLst/>
          </c:spPr>
          <c:invertIfNegative val="0"/>
          <c:cat>
            <c:strRef>
              <c:f>Sheet1!$A$2</c:f>
              <c:strCache>
                <c:ptCount val="1"/>
                <c:pt idx="0">
                  <c:v>Song</c:v>
                </c:pt>
              </c:strCache>
            </c:strRef>
          </c:cat>
          <c:val>
            <c:numRef>
              <c:f>Sheet1!$B$2</c:f>
              <c:numCache>
                <c:formatCode>General</c:formatCode>
                <c:ptCount val="1"/>
                <c:pt idx="0">
                  <c:v>20.100000000000001</c:v>
                </c:pt>
              </c:numCache>
            </c:numRef>
          </c:val>
          <c:extLst>
            <c:ext xmlns:c16="http://schemas.microsoft.com/office/drawing/2014/chart" uri="{C3380CC4-5D6E-409C-BE32-E72D297353CC}">
              <c16:uniqueId val="{00000000-3659-4B84-B035-6C56BC5F706F}"/>
            </c:ext>
          </c:extLst>
        </c:ser>
        <c:ser>
          <c:idx val="1"/>
          <c:order val="1"/>
          <c:tx>
            <c:strRef>
              <c:f>Sheet1!$C$1</c:f>
              <c:strCache>
                <c:ptCount val="1"/>
                <c:pt idx="0">
                  <c:v>Kalimba</c:v>
                </c:pt>
              </c:strCache>
            </c:strRef>
          </c:tx>
          <c:spPr>
            <a:solidFill>
              <a:schemeClr val="accent2"/>
            </a:solidFill>
            <a:ln>
              <a:noFill/>
            </a:ln>
            <a:effectLst/>
          </c:spPr>
          <c:invertIfNegative val="0"/>
          <c:cat>
            <c:strRef>
              <c:f>Sheet1!$A$2</c:f>
              <c:strCache>
                <c:ptCount val="1"/>
                <c:pt idx="0">
                  <c:v>Song</c:v>
                </c:pt>
              </c:strCache>
            </c:strRef>
          </c:cat>
          <c:val>
            <c:numRef>
              <c:f>Sheet1!$C$2</c:f>
              <c:numCache>
                <c:formatCode>General</c:formatCode>
                <c:ptCount val="1"/>
                <c:pt idx="0">
                  <c:v>21.5</c:v>
                </c:pt>
              </c:numCache>
            </c:numRef>
          </c:val>
          <c:extLst>
            <c:ext xmlns:c16="http://schemas.microsoft.com/office/drawing/2014/chart" uri="{C3380CC4-5D6E-409C-BE32-E72D297353CC}">
              <c16:uniqueId val="{00000003-3659-4B84-B035-6C56BC5F706F}"/>
            </c:ext>
          </c:extLst>
        </c:ser>
        <c:dLbls>
          <c:showLegendKey val="0"/>
          <c:showVal val="0"/>
          <c:showCatName val="0"/>
          <c:showSerName val="0"/>
          <c:showPercent val="0"/>
          <c:showBubbleSize val="0"/>
        </c:dLbls>
        <c:gapWidth val="219"/>
        <c:overlap val="-27"/>
        <c:axId val="887363744"/>
        <c:axId val="887360832"/>
      </c:barChart>
      <c:catAx>
        <c:axId val="887363744"/>
        <c:scaling>
          <c:orientation val="minMax"/>
        </c:scaling>
        <c:delete val="1"/>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Song</a:t>
                </a:r>
              </a:p>
            </c:rich>
          </c:tx>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887360832"/>
        <c:crosses val="autoZero"/>
        <c:auto val="1"/>
        <c:lblAlgn val="ctr"/>
        <c:lblOffset val="100"/>
        <c:noMultiLvlLbl val="0"/>
      </c:catAx>
      <c:valAx>
        <c:axId val="8873608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Age (years)</a:t>
                </a:r>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87363744"/>
        <c:crosses val="autoZero"/>
        <c:crossBetween val="between"/>
      </c:valAx>
      <c:spPr>
        <a:noFill/>
        <a:ln>
          <a:noFill/>
        </a:ln>
        <a:effectLst/>
      </c:spPr>
    </c:plotArea>
    <c:legend>
      <c:legendPos val="b"/>
      <c:layout>
        <c:manualLayout>
          <c:xMode val="edge"/>
          <c:yMode val="edge"/>
          <c:x val="0.663480088577867"/>
          <c:y val="0.46810246516312431"/>
          <c:w val="0.32874069753999224"/>
          <c:h val="9.773500044266519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5AC7B8-9311-4169-AFDF-92FE97500CA0}" type="datetimeFigureOut">
              <a:rPr lang="en-US" smtClean="0"/>
              <a:t>4/22/2019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90BE72-83C4-4464-8F2D-6DA5EDB7D97F}" type="slidenum">
              <a:rPr lang="en-US" smtClean="0"/>
              <a:t>‹#›</a:t>
            </a:fld>
            <a:endParaRPr lang="en-US"/>
          </a:p>
        </p:txBody>
      </p:sp>
    </p:spTree>
    <p:extLst>
      <p:ext uri="{BB962C8B-B14F-4D97-AF65-F5344CB8AC3E}">
        <p14:creationId xmlns:p14="http://schemas.microsoft.com/office/powerpoint/2010/main" val="3327977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term "</a:t>
            </a:r>
            <a:r>
              <a:rPr lang="en-US" sz="1200" b="1" i="0" kern="1200" dirty="0" smtClean="0">
                <a:solidFill>
                  <a:schemeClr val="tx1"/>
                </a:solidFill>
                <a:effectLst/>
                <a:latin typeface="+mn-lt"/>
                <a:ea typeface="+mn-ea"/>
                <a:cs typeface="+mn-cs"/>
              </a:rPr>
              <a:t>file drawer problem</a:t>
            </a:r>
            <a:r>
              <a:rPr lang="en-US" sz="1200" b="0" i="0" kern="1200" dirty="0" smtClean="0">
                <a:solidFill>
                  <a:schemeClr val="tx1"/>
                </a:solidFill>
                <a:effectLst/>
                <a:latin typeface="+mn-lt"/>
                <a:ea typeface="+mn-ea"/>
                <a:cs typeface="+mn-cs"/>
              </a:rPr>
              <a:t>" was coined by the psychologist Robert Rosenthal in 1979. Positive-results bias, a type of publication bias, occurs when authors are more likely to submit, or editors accept, positive compared to negative or inconclusive results.</a:t>
            </a:r>
          </a:p>
          <a:p>
            <a:endParaRPr lang="en-US" sz="1200" b="0" i="0" kern="1200" dirty="0" smtClean="0">
              <a:solidFill>
                <a:schemeClr val="tx1"/>
              </a:solidFill>
              <a:effectLst/>
              <a:latin typeface="+mn-lt"/>
              <a:ea typeface="+mn-ea"/>
              <a:cs typeface="+mn-cs"/>
            </a:endParaRPr>
          </a:p>
          <a:p>
            <a:pPr marL="171450" indent="-171450" rtl="0" fontAlgn="ctr">
              <a:buFontTx/>
              <a:buChar char="-"/>
            </a:pPr>
            <a:r>
              <a:rPr lang="en-US" sz="1200" kern="1200" dirty="0" smtClean="0">
                <a:solidFill>
                  <a:schemeClr val="tx1"/>
                </a:solidFill>
                <a:effectLst/>
                <a:latin typeface="+mn-lt"/>
                <a:ea typeface="+mn-ea"/>
                <a:cs typeface="+mn-cs"/>
              </a:rPr>
              <a:t>If we found out that that 9 study JPSP paper was actually the results of 40 actual studies being run, it changes how we evaluate the strength of evidence. We still </a:t>
            </a:r>
            <a:r>
              <a:rPr lang="en-US" sz="1200" i="1" kern="1200" dirty="0" smtClean="0">
                <a:solidFill>
                  <a:schemeClr val="tx1"/>
                </a:solidFill>
                <a:effectLst/>
                <a:latin typeface="+mn-lt"/>
                <a:ea typeface="+mn-ea"/>
                <a:cs typeface="+mn-cs"/>
              </a:rPr>
              <a:t>might</a:t>
            </a:r>
            <a:r>
              <a:rPr lang="en-US" sz="1200" kern="1200" dirty="0" smtClean="0">
                <a:solidFill>
                  <a:schemeClr val="tx1"/>
                </a:solidFill>
                <a:effectLst/>
                <a:latin typeface="+mn-lt"/>
                <a:ea typeface="+mn-ea"/>
                <a:cs typeface="+mn-cs"/>
              </a:rPr>
              <a:t> believe the effect, but our confidence is greatly diminished.</a:t>
            </a:r>
          </a:p>
          <a:p>
            <a:pPr marL="171450" indent="-171450" rtl="0" fontAlgn="ctr">
              <a:buFontTx/>
              <a:buChar char="-"/>
            </a:pPr>
            <a:r>
              <a:rPr lang="en-US" sz="1200" kern="1200" dirty="0" smtClean="0">
                <a:solidFill>
                  <a:schemeClr val="tx1"/>
                </a:solidFill>
                <a:effectLst/>
                <a:latin typeface="+mn-lt"/>
                <a:ea typeface="+mn-ea"/>
                <a:cs typeface="+mn-cs"/>
              </a:rPr>
              <a:t>The problem with this is that now the size and veracity of an entire literature comes under deep questioning; are all those results great evidence that your phenomenon of interest is real and robust or is it merely the product of hundreds of motivated researchers around the world trying, repeatedly to find an effect and occasionally finding them?</a:t>
            </a:r>
          </a:p>
          <a:p>
            <a:endParaRPr lang="en-US" dirty="0"/>
          </a:p>
        </p:txBody>
      </p:sp>
      <p:sp>
        <p:nvSpPr>
          <p:cNvPr id="4" name="Slide Number Placeholder 3"/>
          <p:cNvSpPr>
            <a:spLocks noGrp="1"/>
          </p:cNvSpPr>
          <p:nvPr>
            <p:ph type="sldNum" sz="quarter" idx="10"/>
          </p:nvPr>
        </p:nvSpPr>
        <p:spPr/>
        <p:txBody>
          <a:bodyPr/>
          <a:lstStyle/>
          <a:p>
            <a:fld id="{EB90BE72-83C4-4464-8F2D-6DA5EDB7D97F}" type="slidenum">
              <a:rPr lang="en-US" smtClean="0"/>
              <a:t>11</a:t>
            </a:fld>
            <a:endParaRPr lang="en-US"/>
          </a:p>
        </p:txBody>
      </p:sp>
    </p:spTree>
    <p:extLst>
      <p:ext uri="{BB962C8B-B14F-4D97-AF65-F5344CB8AC3E}">
        <p14:creationId xmlns:p14="http://schemas.microsoft.com/office/powerpoint/2010/main" val="2971561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Funnel plots examine the relationship between effect size and sample size. In an unbiased sample, a complete sample, there is no relationship between effect size and sample size.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The relationship between gender and height, for example, should be the same whether I measure 4 men and women, 40 men and women, or 4,000 men and women. Yes, my estimates will be less precise the smaller my samples, but if I repeatedly sample from the population, my overall estimates will converge on the real effect size.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Now, when I do find an association between sample size and effect size, this is a clue. It means that I am missing part of the literature.</a:t>
            </a:r>
          </a:p>
          <a:p>
            <a:endParaRPr lang="en-US" dirty="0"/>
          </a:p>
        </p:txBody>
      </p:sp>
      <p:sp>
        <p:nvSpPr>
          <p:cNvPr id="4" name="Slide Number Placeholder 3"/>
          <p:cNvSpPr>
            <a:spLocks noGrp="1"/>
          </p:cNvSpPr>
          <p:nvPr>
            <p:ph type="sldNum" sz="quarter" idx="10"/>
          </p:nvPr>
        </p:nvSpPr>
        <p:spPr/>
        <p:txBody>
          <a:bodyPr/>
          <a:lstStyle/>
          <a:p>
            <a:fld id="{EB90BE72-83C4-4464-8F2D-6DA5EDB7D97F}" type="slidenum">
              <a:rPr lang="en-US" smtClean="0"/>
              <a:t>17</a:t>
            </a:fld>
            <a:endParaRPr lang="en-US"/>
          </a:p>
        </p:txBody>
      </p:sp>
    </p:spTree>
    <p:extLst>
      <p:ext uri="{BB962C8B-B14F-4D97-AF65-F5344CB8AC3E}">
        <p14:creationId xmlns:p14="http://schemas.microsoft.com/office/powerpoint/2010/main" val="3551967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90BE72-83C4-4464-8F2D-6DA5EDB7D97F}" type="slidenum">
              <a:rPr lang="en-US" smtClean="0"/>
              <a:t>18</a:t>
            </a:fld>
            <a:endParaRPr lang="en-US"/>
          </a:p>
        </p:txBody>
      </p:sp>
    </p:spTree>
    <p:extLst>
      <p:ext uri="{BB962C8B-B14F-4D97-AF65-F5344CB8AC3E}">
        <p14:creationId xmlns:p14="http://schemas.microsoft.com/office/powerpoint/2010/main" val="2125410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paper has been</a:t>
            </a:r>
            <a:r>
              <a:rPr lang="en-US" baseline="0" dirty="0" smtClean="0"/>
              <a:t> cited over 2,000 times</a:t>
            </a:r>
          </a:p>
          <a:p>
            <a:r>
              <a:rPr lang="en-US" baseline="0" dirty="0" smtClean="0"/>
              <a:t>P=.025</a:t>
            </a:r>
          </a:p>
          <a:p>
            <a:r>
              <a:rPr lang="en-US" baseline="0" dirty="0" smtClean="0"/>
              <a:t>P=.046</a:t>
            </a:r>
          </a:p>
          <a:p>
            <a:r>
              <a:rPr lang="en-US" baseline="0" dirty="0" smtClean="0"/>
              <a:t>P=.033</a:t>
            </a:r>
            <a:endParaRPr lang="en-US" dirty="0"/>
          </a:p>
        </p:txBody>
      </p:sp>
      <p:sp>
        <p:nvSpPr>
          <p:cNvPr id="4" name="Slide Number Placeholder 3"/>
          <p:cNvSpPr>
            <a:spLocks noGrp="1"/>
          </p:cNvSpPr>
          <p:nvPr>
            <p:ph type="sldNum" sz="quarter" idx="10"/>
          </p:nvPr>
        </p:nvSpPr>
        <p:spPr/>
        <p:txBody>
          <a:bodyPr/>
          <a:lstStyle/>
          <a:p>
            <a:fld id="{EB90BE72-83C4-4464-8F2D-6DA5EDB7D97F}" type="slidenum">
              <a:rPr lang="en-US" smtClean="0"/>
              <a:t>24</a:t>
            </a:fld>
            <a:endParaRPr lang="en-US"/>
          </a:p>
        </p:txBody>
      </p:sp>
    </p:spTree>
    <p:extLst>
      <p:ext uri="{BB962C8B-B14F-4D97-AF65-F5344CB8AC3E}">
        <p14:creationId xmlns:p14="http://schemas.microsoft.com/office/powerpoint/2010/main" val="109866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would be so easy to deny ; </a:t>
            </a:r>
          </a:p>
          <a:p>
            <a:r>
              <a:rPr lang="en-US" dirty="0" smtClean="0"/>
              <a:t>Instead we could</a:t>
            </a:r>
            <a:r>
              <a:rPr lang="en-US" baseline="0" dirty="0" smtClean="0"/>
              <a:t> pay attention and listen to our critics</a:t>
            </a:r>
            <a:endParaRPr lang="en-US" dirty="0"/>
          </a:p>
        </p:txBody>
      </p:sp>
      <p:sp>
        <p:nvSpPr>
          <p:cNvPr id="4" name="Slide Number Placeholder 3"/>
          <p:cNvSpPr>
            <a:spLocks noGrp="1"/>
          </p:cNvSpPr>
          <p:nvPr>
            <p:ph type="sldNum" sz="quarter" idx="10"/>
          </p:nvPr>
        </p:nvSpPr>
        <p:spPr/>
        <p:txBody>
          <a:bodyPr/>
          <a:lstStyle/>
          <a:p>
            <a:fld id="{EB90BE72-83C4-4464-8F2D-6DA5EDB7D97F}" type="slidenum">
              <a:rPr lang="en-US" smtClean="0"/>
              <a:t>26</a:t>
            </a:fld>
            <a:endParaRPr lang="en-US"/>
          </a:p>
        </p:txBody>
      </p:sp>
    </p:spTree>
    <p:extLst>
      <p:ext uri="{BB962C8B-B14F-4D97-AF65-F5344CB8AC3E}">
        <p14:creationId xmlns:p14="http://schemas.microsoft.com/office/powerpoint/2010/main" val="995284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I’ve been paying close attention</a:t>
            </a:r>
            <a:r>
              <a:rPr lang="en-US" baseline="0" dirty="0" smtClean="0"/>
              <a:t> to the debates in my field</a:t>
            </a:r>
            <a:endParaRPr lang="en-US" dirty="0"/>
          </a:p>
        </p:txBody>
      </p:sp>
      <p:sp>
        <p:nvSpPr>
          <p:cNvPr id="4" name="Slide Number Placeholder 3"/>
          <p:cNvSpPr>
            <a:spLocks noGrp="1"/>
          </p:cNvSpPr>
          <p:nvPr>
            <p:ph type="sldNum" sz="quarter" idx="10"/>
          </p:nvPr>
        </p:nvSpPr>
        <p:spPr/>
        <p:txBody>
          <a:bodyPr/>
          <a:lstStyle/>
          <a:p>
            <a:fld id="{EB90BE72-83C4-4464-8F2D-6DA5EDB7D97F}" type="slidenum">
              <a:rPr lang="en-US" smtClean="0"/>
              <a:t>27</a:t>
            </a:fld>
            <a:endParaRPr lang="en-US"/>
          </a:p>
        </p:txBody>
      </p:sp>
    </p:spTree>
    <p:extLst>
      <p:ext uri="{BB962C8B-B14F-4D97-AF65-F5344CB8AC3E}">
        <p14:creationId xmlns:p14="http://schemas.microsoft.com/office/powerpoint/2010/main" val="916975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nchor="t"/>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78630" y="1772529"/>
            <a:ext cx="5539582" cy="4018671"/>
          </a:xfrm>
        </p:spPr>
        <p:txBody>
          <a:bodyPr>
            <a:normAutofit/>
          </a:bodyPr>
          <a:lstStyle>
            <a:lvl1pPr>
              <a:defRPr sz="2400"/>
            </a:lvl1pPr>
            <a:lvl2pPr>
              <a:defRPr sz="2000"/>
            </a:lvl2pPr>
            <a:lvl3pPr>
              <a:defRPr sz="1800"/>
            </a:lvl3pPr>
            <a:lvl4pPr>
              <a:defRPr sz="1600"/>
            </a:lvl4pPr>
            <a:lvl5pPr>
              <a:defRPr sz="1400"/>
            </a:lvl5pPr>
            <a:lvl6pPr>
              <a:defRPr sz="1200"/>
            </a:lvl6pPr>
            <a:lvl7pPr>
              <a:defRPr sz="1200"/>
            </a:lvl7pPr>
            <a:lvl8pPr>
              <a:defRPr sz="1200"/>
            </a:lvl8pPr>
            <a:lvl9pPr>
              <a:defRPr sz="12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70611" y="1772529"/>
            <a:ext cx="5480843" cy="4018671"/>
          </a:xfrm>
        </p:spPr>
        <p:txBody>
          <a:bodyPr>
            <a:normAutofit/>
          </a:bodyPr>
          <a:lstStyle>
            <a:lvl1pPr>
              <a:defRPr sz="2400"/>
            </a:lvl1pPr>
            <a:lvl2pPr>
              <a:defRPr sz="2000"/>
            </a:lvl2pPr>
            <a:lvl3pPr>
              <a:defRPr sz="1800"/>
            </a:lvl3pPr>
            <a:lvl4pPr>
              <a:defRPr sz="1600"/>
            </a:lvl4pPr>
            <a:lvl5pPr>
              <a:defRPr sz="1400"/>
            </a:lvl5pPr>
            <a:lvl6pPr>
              <a:defRPr sz="1200"/>
            </a:lvl6pPr>
            <a:lvl7pPr>
              <a:defRPr sz="1200"/>
            </a:lvl7pPr>
            <a:lvl8pPr>
              <a:defRPr sz="1200"/>
            </a:lvl8pPr>
            <a:lvl9pPr>
              <a:defRPr sz="12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4/22/2019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4/22/2019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4/22/2019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4/22/2019</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8630" y="609600"/>
            <a:ext cx="11172825" cy="860474"/>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78630" y="1744395"/>
            <a:ext cx="11172825" cy="4046806"/>
          </a:xfrm>
          <a:prstGeom prst="rect">
            <a:avLst/>
          </a:prstGeom>
        </p:spPr>
        <p:txBody>
          <a:bodyPr vert="horz" lIns="91440" tIns="45720" rIns="91440" bIns="45720" rtlCol="0" anchor="t">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4/22/2019</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par>
    </p:tnLst>
  </p:timing>
  <p:txStyles>
    <p:titleStyle>
      <a:lvl1pPr algn="l" defTabSz="457200" rtl="0" eaLnBrk="1" latinLnBrk="0" hangingPunct="1">
        <a:spcBef>
          <a:spcPct val="0"/>
        </a:spcBef>
        <a:buNone/>
        <a:defRPr sz="40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0"/>
        </a:spcAft>
        <a:buClr>
          <a:schemeClr val="tx1"/>
        </a:buClr>
        <a:buSzPct val="100000"/>
        <a:buFont typeface="Arial"/>
        <a:buChar char="•"/>
        <a:defRPr sz="2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ts val="0"/>
        </a:spcBef>
        <a:spcAft>
          <a:spcPts val="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ts val="0"/>
        </a:spcBef>
        <a:spcAft>
          <a:spcPts val="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ts val="0"/>
        </a:spcBef>
        <a:spcAft>
          <a:spcPts val="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ts val="0"/>
        </a:spcBef>
        <a:spcAft>
          <a:spcPts val="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37.emf"/><Relationship Id="rId4" Type="http://schemas.openxmlformats.org/officeDocument/2006/relationships/hyperlink" Target="http://www.p-curve.com/app4/"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p-curve.com/app4/" TargetMode="External"/><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www.p-curve.com/app4/"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replication crisis in social psychology</a:t>
            </a:r>
            <a:endParaRPr lang="en-US" dirty="0"/>
          </a:p>
        </p:txBody>
      </p:sp>
      <p:sp>
        <p:nvSpPr>
          <p:cNvPr id="3" name="Subtitle 2"/>
          <p:cNvSpPr>
            <a:spLocks noGrp="1"/>
          </p:cNvSpPr>
          <p:nvPr>
            <p:ph type="subTitle" idx="1"/>
          </p:nvPr>
        </p:nvSpPr>
        <p:spPr>
          <a:xfrm>
            <a:off x="1751012" y="3886200"/>
            <a:ext cx="8676222" cy="854242"/>
          </a:xfrm>
        </p:spPr>
        <p:txBody>
          <a:bodyPr>
            <a:normAutofit/>
          </a:bodyPr>
          <a:lstStyle/>
          <a:p>
            <a:r>
              <a:rPr lang="en-US" sz="3200" dirty="0" smtClean="0"/>
              <a:t>A personal, first person account</a:t>
            </a:r>
            <a:endParaRPr lang="en-US" sz="3200" dirty="0"/>
          </a:p>
        </p:txBody>
      </p:sp>
      <p:sp>
        <p:nvSpPr>
          <p:cNvPr id="4" name="Subtitle 2"/>
          <p:cNvSpPr txBox="1">
            <a:spLocks/>
          </p:cNvSpPr>
          <p:nvPr/>
        </p:nvSpPr>
        <p:spPr>
          <a:xfrm>
            <a:off x="1751012" y="5081336"/>
            <a:ext cx="8676222" cy="1342324"/>
          </a:xfrm>
          <a:prstGeom prst="rect">
            <a:avLst/>
          </a:prstGeom>
        </p:spPr>
        <p:txBody>
          <a:bodyPr vert="horz" lIns="91440" tIns="45720" rIns="91440" bIns="45720" rtlCol="0" anchor="t">
            <a:normAutofit fontScale="92500" lnSpcReduction="10000"/>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sz="2800" dirty="0" smtClean="0"/>
              <a:t>Michael Inzlicht</a:t>
            </a:r>
          </a:p>
          <a:p>
            <a:r>
              <a:rPr lang="en-US" sz="2200" dirty="0" smtClean="0"/>
              <a:t>University of Toronto</a:t>
            </a:r>
          </a:p>
          <a:p>
            <a:r>
              <a:rPr lang="en-US" sz="2200" dirty="0" smtClean="0"/>
              <a:t>Associate Editor, </a:t>
            </a:r>
            <a:r>
              <a:rPr lang="en-US" sz="2200" i="1" dirty="0" smtClean="0"/>
              <a:t>Psychological Science</a:t>
            </a:r>
            <a:endParaRPr lang="en-US" sz="2200" dirty="0"/>
          </a:p>
        </p:txBody>
      </p:sp>
    </p:spTree>
    <p:extLst>
      <p:ext uri="{BB962C8B-B14F-4D97-AF65-F5344CB8AC3E}">
        <p14:creationId xmlns:p14="http://schemas.microsoft.com/office/powerpoint/2010/main" val="955348193"/>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12191999" cy="860474"/>
          </a:xfrm>
        </p:spPr>
        <p:txBody>
          <a:bodyPr>
            <a:noAutofit/>
          </a:bodyPr>
          <a:lstStyle/>
          <a:p>
            <a:r>
              <a:rPr lang="en-US" dirty="0" smtClean="0"/>
              <a:t>Abusing Experimenter degrees of freedom</a:t>
            </a:r>
            <a:br>
              <a:rPr lang="en-US" dirty="0" smtClean="0"/>
            </a:br>
            <a:r>
              <a:rPr lang="en-US" sz="3200" dirty="0" smtClean="0"/>
              <a:t>“normal” research practices make impossible possible</a:t>
            </a:r>
            <a:endParaRPr lang="en-US" sz="3200" dirty="0"/>
          </a:p>
        </p:txBody>
      </p:sp>
      <p:sp>
        <p:nvSpPr>
          <p:cNvPr id="3" name="Content Placeholder 2"/>
          <p:cNvSpPr>
            <a:spLocks noGrp="1"/>
          </p:cNvSpPr>
          <p:nvPr>
            <p:ph sz="half" idx="1"/>
          </p:nvPr>
        </p:nvSpPr>
        <p:spPr>
          <a:xfrm>
            <a:off x="478629" y="1772529"/>
            <a:ext cx="6490581" cy="4714768"/>
          </a:xfrm>
        </p:spPr>
        <p:txBody>
          <a:bodyPr>
            <a:noAutofit/>
          </a:bodyPr>
          <a:lstStyle/>
          <a:p>
            <a:r>
              <a:rPr lang="en-US" dirty="0" smtClean="0"/>
              <a:t>Under-powered designs</a:t>
            </a:r>
          </a:p>
          <a:p>
            <a:pPr lvl="1"/>
            <a:r>
              <a:rPr lang="en-US" dirty="0" smtClean="0"/>
              <a:t>N=20 per cell was something we aspired to</a:t>
            </a:r>
          </a:p>
          <a:p>
            <a:pPr>
              <a:lnSpc>
                <a:spcPct val="150000"/>
              </a:lnSpc>
            </a:pPr>
            <a:r>
              <a:rPr lang="en-US" dirty="0" smtClean="0"/>
              <a:t>Optional stopping</a:t>
            </a:r>
          </a:p>
          <a:p>
            <a:pPr>
              <a:lnSpc>
                <a:spcPct val="150000"/>
              </a:lnSpc>
            </a:pPr>
            <a:r>
              <a:rPr lang="en-US" dirty="0" smtClean="0"/>
              <a:t>Dropping conditions</a:t>
            </a:r>
          </a:p>
          <a:p>
            <a:r>
              <a:rPr lang="en-US" dirty="0" smtClean="0"/>
              <a:t>Dropping dependent variables</a:t>
            </a:r>
          </a:p>
          <a:p>
            <a:pPr lvl="1"/>
            <a:r>
              <a:rPr lang="en-US" dirty="0" smtClean="0"/>
              <a:t>Selective reporting of DVs</a:t>
            </a:r>
          </a:p>
          <a:p>
            <a:pPr lvl="1"/>
            <a:r>
              <a:rPr lang="en-US" dirty="0" smtClean="0"/>
              <a:t>Flexibility in operationalizing DVs</a:t>
            </a:r>
          </a:p>
          <a:p>
            <a:pPr>
              <a:lnSpc>
                <a:spcPct val="150000"/>
              </a:lnSpc>
            </a:pPr>
            <a:r>
              <a:rPr lang="en-US" dirty="0" smtClean="0"/>
              <a:t>Dropping participants</a:t>
            </a:r>
          </a:p>
          <a:p>
            <a:pPr>
              <a:lnSpc>
                <a:spcPct val="150000"/>
              </a:lnSpc>
            </a:pPr>
            <a:r>
              <a:rPr lang="en-US" dirty="0" smtClean="0"/>
              <a:t>Use of exploratory moderators</a:t>
            </a:r>
          </a:p>
          <a:p>
            <a:pPr>
              <a:lnSpc>
                <a:spcPct val="150000"/>
              </a:lnSpc>
            </a:pPr>
            <a:r>
              <a:rPr lang="en-US" dirty="0" smtClean="0"/>
              <a:t>Use of exploratory covariates</a:t>
            </a:r>
            <a:endParaRPr lang="en-US" dirty="0"/>
          </a:p>
        </p:txBody>
      </p:sp>
      <p:graphicFrame>
        <p:nvGraphicFramePr>
          <p:cNvPr id="7" name="Content Placeholder 6"/>
          <p:cNvGraphicFramePr>
            <a:graphicFrameLocks noGrp="1"/>
          </p:cNvGraphicFramePr>
          <p:nvPr>
            <p:ph sz="half" idx="2"/>
            <p:extLst>
              <p:ext uri="{D42A27DB-BD31-4B8C-83A1-F6EECF244321}">
                <p14:modId xmlns:p14="http://schemas.microsoft.com/office/powerpoint/2010/main" val="3249073156"/>
              </p:ext>
            </p:extLst>
          </p:nvPr>
        </p:nvGraphicFramePr>
        <p:xfrm>
          <a:off x="6623222" y="1773238"/>
          <a:ext cx="5027441" cy="456326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7952624" y="2853639"/>
            <a:ext cx="2714625" cy="369332"/>
          </a:xfrm>
          <a:prstGeom prst="rect">
            <a:avLst/>
          </a:prstGeom>
          <a:noFill/>
        </p:spPr>
        <p:txBody>
          <a:bodyPr wrap="square" rtlCol="0">
            <a:spAutoFit/>
          </a:bodyPr>
          <a:lstStyle/>
          <a:p>
            <a:r>
              <a:rPr lang="en-US" i="1" dirty="0"/>
              <a:t>F</a:t>
            </a:r>
            <a:r>
              <a:rPr lang="en-US" dirty="0"/>
              <a:t>(1, 17) = 4.92, </a:t>
            </a:r>
            <a:r>
              <a:rPr lang="en-US" i="1" dirty="0"/>
              <a:t>p </a:t>
            </a:r>
            <a:r>
              <a:rPr lang="en-US" dirty="0"/>
              <a:t>= .040</a:t>
            </a:r>
          </a:p>
        </p:txBody>
      </p:sp>
    </p:spTree>
    <p:extLst>
      <p:ext uri="{BB962C8B-B14F-4D97-AF65-F5344CB8AC3E}">
        <p14:creationId xmlns:p14="http://schemas.microsoft.com/office/powerpoint/2010/main" val="1850072644"/>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l="22052" t="27792" r="23040" b="20242"/>
          <a:stretch/>
        </p:blipFill>
        <p:spPr>
          <a:xfrm>
            <a:off x="1680308" y="1884148"/>
            <a:ext cx="8065477" cy="4293810"/>
          </a:xfrm>
          <a:prstGeom prst="rect">
            <a:avLst/>
          </a:prstGeom>
        </p:spPr>
      </p:pic>
      <p:sp>
        <p:nvSpPr>
          <p:cNvPr id="7" name="Title 6"/>
          <p:cNvSpPr>
            <a:spLocks noGrp="1"/>
          </p:cNvSpPr>
          <p:nvPr>
            <p:ph type="title"/>
          </p:nvPr>
        </p:nvSpPr>
        <p:spPr/>
        <p:txBody>
          <a:bodyPr>
            <a:noAutofit/>
          </a:bodyPr>
          <a:lstStyle/>
          <a:p>
            <a:r>
              <a:rPr lang="en-US" dirty="0" smtClean="0"/>
              <a:t>Publication bias</a:t>
            </a:r>
            <a:br>
              <a:rPr lang="en-US" dirty="0" smtClean="0"/>
            </a:br>
            <a:r>
              <a:rPr lang="en-US" sz="3200" dirty="0" smtClean="0"/>
              <a:t>published literature ≠ complete literature</a:t>
            </a:r>
            <a:endParaRPr lang="en-US" dirty="0"/>
          </a:p>
        </p:txBody>
      </p:sp>
      <p:pic>
        <p:nvPicPr>
          <p:cNvPr id="4098" name="Picture 2" descr="Image result for file drawer problem"/>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477838" y="1882899"/>
            <a:ext cx="5540375" cy="37986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accentuate the positive replic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0776" y="1767205"/>
            <a:ext cx="3745240" cy="4700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915034"/>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4098"/>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0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This is all theoretical!</a:t>
            </a:r>
            <a:br>
              <a:rPr lang="en-US" dirty="0" smtClean="0"/>
            </a:br>
            <a:r>
              <a:rPr lang="en-US" sz="3200" dirty="0" smtClean="0"/>
              <a:t>Published record is robust, right?</a:t>
            </a:r>
            <a:endParaRPr lang="en-US" sz="3200" dirty="0"/>
          </a:p>
        </p:txBody>
      </p:sp>
      <p:pic>
        <p:nvPicPr>
          <p:cNvPr id="6146" name="Picture 2" descr="Image result for reproducibility project"/>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13361" b="18520"/>
          <a:stretch/>
        </p:blipFill>
        <p:spPr bwMode="auto">
          <a:xfrm>
            <a:off x="5492664" y="1803054"/>
            <a:ext cx="4375235" cy="443285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replication crisis"/>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78630" y="1803054"/>
            <a:ext cx="4618530" cy="43636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921240" y="1965960"/>
            <a:ext cx="2065020" cy="2554545"/>
          </a:xfrm>
          <a:prstGeom prst="rect">
            <a:avLst/>
          </a:prstGeom>
          <a:noFill/>
        </p:spPr>
        <p:txBody>
          <a:bodyPr wrap="square" rtlCol="0">
            <a:spAutoFit/>
          </a:bodyPr>
          <a:lstStyle/>
          <a:p>
            <a:pPr algn="ctr"/>
            <a:r>
              <a:rPr lang="en-US" sz="2000" b="1" u="sng" cap="small" dirty="0" smtClean="0"/>
              <a:t>Replication %</a:t>
            </a:r>
          </a:p>
          <a:p>
            <a:pPr algn="ctr"/>
            <a:endParaRPr lang="en-US" sz="2000" b="1" cap="small" dirty="0"/>
          </a:p>
          <a:p>
            <a:pPr algn="ctr"/>
            <a:r>
              <a:rPr lang="en-US" sz="2000" cap="small" dirty="0" smtClean="0"/>
              <a:t>Overall: 39%</a:t>
            </a:r>
          </a:p>
          <a:p>
            <a:pPr algn="ctr"/>
            <a:endParaRPr lang="en-US" sz="2000" cap="small" dirty="0" smtClean="0"/>
          </a:p>
          <a:p>
            <a:pPr algn="ctr"/>
            <a:endParaRPr lang="en-US" sz="2000" cap="small" dirty="0"/>
          </a:p>
          <a:p>
            <a:pPr algn="ctr"/>
            <a:endParaRPr lang="en-US" sz="2000" cap="small" dirty="0" smtClean="0"/>
          </a:p>
          <a:p>
            <a:pPr algn="ctr"/>
            <a:r>
              <a:rPr lang="en-US" sz="2000" cap="small" dirty="0" smtClean="0"/>
              <a:t>Cognitive: 55%</a:t>
            </a:r>
          </a:p>
          <a:p>
            <a:pPr algn="ctr"/>
            <a:r>
              <a:rPr lang="en-US" sz="2000" cap="small" dirty="0" smtClean="0"/>
              <a:t>Social: 25%</a:t>
            </a:r>
            <a:endParaRPr lang="en-US" sz="2000" cap="small" dirty="0"/>
          </a:p>
        </p:txBody>
      </p:sp>
    </p:spTree>
    <p:extLst>
      <p:ext uri="{BB962C8B-B14F-4D97-AF65-F5344CB8AC3E}">
        <p14:creationId xmlns:p14="http://schemas.microsoft.com/office/powerpoint/2010/main" val="1061739601"/>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630" y="243840"/>
            <a:ext cx="11172825" cy="982394"/>
          </a:xfrm>
        </p:spPr>
        <p:txBody>
          <a:bodyPr/>
          <a:lstStyle/>
          <a:p>
            <a:r>
              <a:rPr lang="en-US" dirty="0" smtClean="0"/>
              <a:t>Not only in theory</a:t>
            </a:r>
            <a:br>
              <a:rPr lang="en-US" dirty="0" smtClean="0"/>
            </a:br>
            <a:r>
              <a:rPr lang="en-US" sz="3600" dirty="0" smtClean="0"/>
              <a:t>False discovery rate in psychology</a:t>
            </a:r>
            <a:endParaRPr lang="en-US" sz="3600" dirty="0"/>
          </a:p>
        </p:txBody>
      </p:sp>
      <p:sp>
        <p:nvSpPr>
          <p:cNvPr id="3" name="Content Placeholder 2"/>
          <p:cNvSpPr>
            <a:spLocks noGrp="1"/>
          </p:cNvSpPr>
          <p:nvPr>
            <p:ph sz="half" idx="1"/>
          </p:nvPr>
        </p:nvSpPr>
        <p:spPr>
          <a:xfrm>
            <a:off x="85344" y="1772529"/>
            <a:ext cx="5932868" cy="4018671"/>
          </a:xfrm>
        </p:spPr>
        <p:txBody>
          <a:bodyPr numCol="1"/>
          <a:lstStyle/>
          <a:p>
            <a:r>
              <a:rPr lang="en-US" dirty="0" smtClean="0"/>
              <a:t>Reproducibility Project			61%</a:t>
            </a:r>
          </a:p>
          <a:p>
            <a:r>
              <a:rPr lang="en-US" dirty="0" smtClean="0"/>
              <a:t>Many Labs 1						23%</a:t>
            </a:r>
          </a:p>
          <a:p>
            <a:r>
              <a:rPr lang="en-US" dirty="0" smtClean="0"/>
              <a:t>Many Labs 2						50%</a:t>
            </a:r>
          </a:p>
          <a:p>
            <a:r>
              <a:rPr lang="en-US" dirty="0" smtClean="0"/>
              <a:t>Many Labs 3						70%</a:t>
            </a:r>
          </a:p>
          <a:p>
            <a:endParaRPr lang="en-US" dirty="0"/>
          </a:p>
          <a:p>
            <a:r>
              <a:rPr lang="en-US" dirty="0" smtClean="0"/>
              <a:t>Total False Discovery Rate		~51%</a:t>
            </a:r>
          </a:p>
          <a:p>
            <a:endParaRPr lang="en-US" dirty="0"/>
          </a:p>
          <a:p>
            <a:r>
              <a:rPr lang="en-US" dirty="0" smtClean="0"/>
              <a:t>NOTE: Not representative samples</a:t>
            </a:r>
            <a:endParaRPr lang="en-US" dirty="0"/>
          </a:p>
        </p:txBody>
      </p:sp>
      <p:pic>
        <p:nvPicPr>
          <p:cNvPr id="1026" name="Picture 2" descr="Image result for false positiv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0613" y="1847750"/>
            <a:ext cx="5480050" cy="3868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84553"/>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A quick aside</a:t>
            </a:r>
            <a:br>
              <a:rPr lang="en-US" dirty="0" smtClean="0"/>
            </a:br>
            <a:r>
              <a:rPr lang="en-US" sz="3600" dirty="0" smtClean="0"/>
              <a:t>this not only psychology’s problem</a:t>
            </a:r>
            <a:endParaRPr lang="en-US" dirty="0"/>
          </a:p>
        </p:txBody>
      </p:sp>
      <p:pic>
        <p:nvPicPr>
          <p:cNvPr id="7" name="Content Placeholder 6"/>
          <p:cNvPicPr>
            <a:picLocks noGrp="1" noChangeAspect="1"/>
          </p:cNvPicPr>
          <p:nvPr>
            <p:ph sz="half" idx="1"/>
          </p:nvPr>
        </p:nvPicPr>
        <p:blipFill rotWithShape="1">
          <a:blip r:embed="rId2"/>
          <a:srcRect l="8726" t="13150" r="8611" b="7103"/>
          <a:stretch/>
        </p:blipFill>
        <p:spPr>
          <a:xfrm>
            <a:off x="522976" y="2395928"/>
            <a:ext cx="5166623" cy="2803729"/>
          </a:xfrm>
          <a:prstGeom prst="rect">
            <a:avLst/>
          </a:prstGeom>
        </p:spPr>
      </p:pic>
      <p:pic>
        <p:nvPicPr>
          <p:cNvPr id="9" name="Content Placeholder 8"/>
          <p:cNvPicPr>
            <a:picLocks noGrp="1" noChangeAspect="1"/>
          </p:cNvPicPr>
          <p:nvPr>
            <p:ph sz="half" idx="2"/>
          </p:nvPr>
        </p:nvPicPr>
        <p:blipFill rotWithShape="1">
          <a:blip r:embed="rId3"/>
          <a:srcRect t="14519" r="15935" b="6377"/>
          <a:stretch/>
        </p:blipFill>
        <p:spPr>
          <a:xfrm>
            <a:off x="6506675" y="2395928"/>
            <a:ext cx="5247320" cy="2777430"/>
          </a:xfrm>
          <a:prstGeom prst="rect">
            <a:avLst/>
          </a:prstGeom>
        </p:spPr>
      </p:pic>
    </p:spTree>
    <p:extLst>
      <p:ext uri="{BB962C8B-B14F-4D97-AF65-F5344CB8AC3E}">
        <p14:creationId xmlns:p14="http://schemas.microsoft.com/office/powerpoint/2010/main" val="1828417057"/>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This is about what </a:t>
            </a:r>
            <a:r>
              <a:rPr lang="en-US" i="1" dirty="0" smtClean="0"/>
              <a:t>other</a:t>
            </a:r>
            <a:r>
              <a:rPr lang="en-US" dirty="0" smtClean="0"/>
              <a:t> people study</a:t>
            </a:r>
            <a:br>
              <a:rPr lang="en-US" dirty="0" smtClean="0"/>
            </a:br>
            <a:r>
              <a:rPr lang="en-US" sz="3200" dirty="0" smtClean="0"/>
              <a:t>what about what </a:t>
            </a:r>
            <a:r>
              <a:rPr lang="en-US" sz="3200" i="1" dirty="0" smtClean="0"/>
              <a:t>I</a:t>
            </a:r>
            <a:r>
              <a:rPr lang="en-US" sz="3200" dirty="0" smtClean="0"/>
              <a:t> study? Stereotype threat</a:t>
            </a:r>
            <a:endParaRPr lang="en-US" dirty="0"/>
          </a:p>
        </p:txBody>
      </p:sp>
      <p:pic>
        <p:nvPicPr>
          <p:cNvPr id="6" name="Content Placeholder 5"/>
          <p:cNvPicPr>
            <a:picLocks noGrp="1" noChangeAspect="1"/>
          </p:cNvPicPr>
          <p:nvPr>
            <p:ph sz="half" idx="2"/>
          </p:nvPr>
        </p:nvPicPr>
        <p:blipFill rotWithShape="1">
          <a:blip r:embed="rId2"/>
          <a:srcRect l="21574" t="26385" r="22691" b="7865"/>
          <a:stretch/>
        </p:blipFill>
        <p:spPr>
          <a:xfrm>
            <a:off x="6671019" y="2024486"/>
            <a:ext cx="5103059" cy="3697584"/>
          </a:xfrm>
          <a:prstGeom prst="rect">
            <a:avLst/>
          </a:prstGeom>
        </p:spPr>
      </p:pic>
      <p:pic>
        <p:nvPicPr>
          <p:cNvPr id="7170" name="Picture 2" descr="An Examination of Stereotype Threat Effects on Girls' &#10;Mathematics Performance &#10;Colleen M. Ganley and Leigh A. Mingle &#10;University of Illinois at Urbana-Champaign &#10;Katherine Ryan &#10;University of Illinois at Urbana-Champaign &#10;Allison M. Ryan &#10;University of Michigan at Ann Arbor &#10;Marina Vasilyeva &#10;Boston College &#10;Michelle Perry &#10;University of Illinois at Urbana-Champaign &#10;Stereotype threat has been proposed as I explanation for [he gender differenee in Standardized &#10;performance At it is entirely Clear how &#10;to as empirical fcu &#10;yea'S is inconsistent. In a series Of 3 studies. With a total sample Of 931 Students. We investigated &#10;effec[S during and adolescence. Three Were used. ranging &#10;frcm to we that of &#10;girls Was impacted by threat, [n 2 Of the Studies. there Were gender differences on &#10;[he mathematics assessmen[ regardless Of threat Was Potential for &#10;including Out stermtYFX in &#10;specific circumstances or that they are in fact all the time. We also address the possibility that &#10;[he literature regarding stereotype threat in Children is subject publication bias. &#10;gender differences, threat, mathematics "/>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69929" y="2024486"/>
            <a:ext cx="5827393" cy="36975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82086" y="4477732"/>
            <a:ext cx="3403077" cy="49962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794913" y="4477732"/>
            <a:ext cx="2855269" cy="369332"/>
          </a:xfrm>
          <a:prstGeom prst="rect">
            <a:avLst/>
          </a:prstGeom>
          <a:noFill/>
        </p:spPr>
        <p:txBody>
          <a:bodyPr wrap="none" rtlCol="0">
            <a:spAutoFit/>
          </a:bodyPr>
          <a:lstStyle/>
          <a:p>
            <a:r>
              <a:rPr lang="en-US" dirty="0" smtClean="0">
                <a:solidFill>
                  <a:srgbClr val="FF0000"/>
                </a:solidFill>
              </a:rPr>
              <a:t>1978 – 1999; N &gt;100,000 </a:t>
            </a:r>
            <a:endParaRPr lang="en-US" dirty="0">
              <a:solidFill>
                <a:srgbClr val="FF0000"/>
              </a:solidFill>
            </a:endParaRPr>
          </a:p>
        </p:txBody>
      </p:sp>
    </p:spTree>
    <p:extLst>
      <p:ext uri="{BB962C8B-B14F-4D97-AF65-F5344CB8AC3E}">
        <p14:creationId xmlns:p14="http://schemas.microsoft.com/office/powerpoint/2010/main" val="1204324749"/>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This is about what </a:t>
            </a:r>
            <a:r>
              <a:rPr lang="en-US" i="1" dirty="0" smtClean="0"/>
              <a:t>other</a:t>
            </a:r>
            <a:r>
              <a:rPr lang="en-US" dirty="0" smtClean="0"/>
              <a:t> people study</a:t>
            </a:r>
            <a:br>
              <a:rPr lang="en-US" dirty="0" smtClean="0"/>
            </a:br>
            <a:r>
              <a:rPr lang="en-US" sz="3200" dirty="0" smtClean="0"/>
              <a:t>what about what </a:t>
            </a:r>
            <a:r>
              <a:rPr lang="en-US" sz="3200" i="1" dirty="0" smtClean="0"/>
              <a:t>I</a:t>
            </a:r>
            <a:r>
              <a:rPr lang="en-US" sz="3200" dirty="0" smtClean="0"/>
              <a:t> study? Ego depletion</a:t>
            </a:r>
            <a:endParaRPr lang="en-US" dirty="0"/>
          </a:p>
        </p:txBody>
      </p:sp>
      <p:pic>
        <p:nvPicPr>
          <p:cNvPr id="8194" name="Picture 2" descr="No Evidence of the Ego-Depletion Effect across Task &#10;Characteristics and Individual Differences: A Pre-Registered &#10;Study &#10;John H. Lurquin a, Laura E. Michaelson, Jane E. Barker, Daniel E. Gustavson, Claudia C. '&quot;in Bastian, Nicholas P. Carruth, &#10;Akira Miyake &#10;Published: February 10, 2016 • http://dx.doi.org/10.1371/joumal.pone.0147770 &#10;rticle &#10;Abstract &#10;Introduction &#10;Method &#10;Results &#10;Discussion &#10;Conclusion &#10;Supporting Information &#10;Acknowledgments &#10;Author Contributions &#10;Authors &#10;Abstract &#10;Metrics &#10;Comments &#10;Related Content &#10;Ego-depletion, a psychological phenomenon in Which participants are less able to engage in &#10;self-control after prior exertion Of self-control, has become Widely popular in the scientific &#10;community as well as in the media. However, considerable debate exists among researchers as &#10;to the nature Of the ego-depletion effect, and growing evidence suggests the effect may not be &#10;as strong or robust as the extant literature suggests. We examined the robustness Of the ego• &#10;depletion effect and aimed to maximize the likelihood Of detecting the effect by using one Of the &#10;most Widely used depletion tasks (Video-viewing attention control task) and by considering task &#10;characteristics and individual differences that potentially moderate the effect. We also sought to &#10;make our research plan transparent by pre-registering our hypotheses, procedure, and planned "/>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77839" y="1949712"/>
            <a:ext cx="4820026" cy="36403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t="7442"/>
          <a:stretch>
            <a:fillRect/>
          </a:stretch>
        </p:blipFill>
        <p:spPr bwMode="auto">
          <a:xfrm>
            <a:off x="5673406" y="1949712"/>
            <a:ext cx="6392036" cy="364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3643059" y="2179162"/>
            <a:ext cx="1298157" cy="3016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673406" y="2696064"/>
            <a:ext cx="6392036" cy="1885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673406" y="5073190"/>
            <a:ext cx="6392036" cy="1885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txBox="1">
            <a:spLocks/>
          </p:cNvSpPr>
          <p:nvPr/>
        </p:nvSpPr>
        <p:spPr>
          <a:xfrm>
            <a:off x="5524510" y="5599522"/>
            <a:ext cx="5040560" cy="1128878"/>
          </a:xfrm>
          <a:prstGeom prst="rect">
            <a:avLst/>
          </a:prstGeom>
        </p:spPr>
        <p:txBody>
          <a:bodyPr>
            <a:noAutofit/>
          </a:bodyPr>
          <a:lstStyle>
            <a:lvl1pPr marL="285750" indent="-285750" algn="l" defTabSz="457200" rtl="0" eaLnBrk="1" latinLnBrk="0" hangingPunct="1">
              <a:spcBef>
                <a:spcPts val="0"/>
              </a:spcBef>
              <a:spcAft>
                <a:spcPts val="0"/>
              </a:spcAft>
              <a:buClr>
                <a:schemeClr val="tx1"/>
              </a:buClr>
              <a:buSzPct val="100000"/>
              <a:buFont typeface="Arial"/>
              <a:buChar char="•"/>
              <a:defRPr sz="2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ts val="0"/>
              </a:spcBef>
              <a:spcAft>
                <a:spcPts val="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ts val="0"/>
              </a:spcBef>
              <a:spcAft>
                <a:spcPts val="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ts val="0"/>
              </a:spcBef>
              <a:spcAft>
                <a:spcPts val="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ts val="0"/>
              </a:spcBef>
              <a:spcAft>
                <a:spcPts val="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173038" indent="-173038">
              <a:buFont typeface="Arial" panose="020B0604020202020204" pitchFamily="34" charset="0"/>
              <a:buChar char="•"/>
            </a:pPr>
            <a:r>
              <a:rPr lang="en-CA" sz="2000" dirty="0" smtClean="0"/>
              <a:t>24 Labs, &gt;2,400 participants</a:t>
            </a:r>
          </a:p>
          <a:p>
            <a:pPr marL="173038" indent="-173038">
              <a:buFont typeface="Arial" panose="020B0604020202020204" pitchFamily="34" charset="0"/>
              <a:buChar char="•"/>
            </a:pPr>
            <a:r>
              <a:rPr lang="fi-FI" sz="2000" dirty="0" smtClean="0"/>
              <a:t>Method approved by Baumeister</a:t>
            </a:r>
          </a:p>
          <a:p>
            <a:pPr marL="173038" indent="-173038">
              <a:buFont typeface="Arial" panose="020B0604020202020204" pitchFamily="34" charset="0"/>
              <a:buChar char="•"/>
            </a:pPr>
            <a:r>
              <a:rPr lang="fi-FI" sz="2000" dirty="0" smtClean="0"/>
              <a:t>23/24 labs predicted replicable efect</a:t>
            </a:r>
            <a:endParaRPr lang="en-US" sz="2000" dirty="0"/>
          </a:p>
        </p:txBody>
      </p:sp>
    </p:spTree>
    <p:extLst>
      <p:ext uri="{BB962C8B-B14F-4D97-AF65-F5344CB8AC3E}">
        <p14:creationId xmlns:p14="http://schemas.microsoft.com/office/powerpoint/2010/main" val="3589395134"/>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14" grpId="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5107" y="1988604"/>
            <a:ext cx="6658905" cy="432971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5107" y="1988602"/>
            <a:ext cx="6658905" cy="4329717"/>
          </a:xfrm>
          <a:prstGeom prst="rect">
            <a:avLst/>
          </a:prstGeom>
        </p:spPr>
      </p:pic>
      <p:cxnSp>
        <p:nvCxnSpPr>
          <p:cNvPr id="10" name="Straight Connector 9"/>
          <p:cNvCxnSpPr/>
          <p:nvPr/>
        </p:nvCxnSpPr>
        <p:spPr>
          <a:xfrm flipV="1">
            <a:off x="10103895" y="2132619"/>
            <a:ext cx="0" cy="3312368"/>
          </a:xfrm>
          <a:prstGeom prst="line">
            <a:avLst/>
          </a:prstGeom>
          <a:ln w="57150">
            <a:solidFill>
              <a:srgbClr val="7030A0"/>
            </a:solidFill>
            <a:prstDash val="lgDash"/>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9239562" y="1916595"/>
            <a:ext cx="432048" cy="432048"/>
          </a:xfrm>
          <a:prstGeom prst="ellipse">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188537" y="613024"/>
            <a:ext cx="12003463" cy="860474"/>
          </a:xfrm>
        </p:spPr>
        <p:txBody>
          <a:bodyPr>
            <a:noAutofit/>
          </a:bodyPr>
          <a:lstStyle/>
          <a:p>
            <a:r>
              <a:rPr lang="en-US" dirty="0" smtClean="0"/>
              <a:t>Who cares about a few non-replications?</a:t>
            </a:r>
            <a:br>
              <a:rPr lang="en-US" dirty="0" smtClean="0"/>
            </a:br>
            <a:endParaRPr lang="en-US" dirty="0"/>
          </a:p>
        </p:txBody>
      </p:sp>
      <p:sp>
        <p:nvSpPr>
          <p:cNvPr id="7" name="Content Placeholder 6"/>
          <p:cNvSpPr>
            <a:spLocks noGrp="1"/>
          </p:cNvSpPr>
          <p:nvPr>
            <p:ph idx="1"/>
          </p:nvPr>
        </p:nvSpPr>
        <p:spPr>
          <a:xfrm>
            <a:off x="348792" y="1988603"/>
            <a:ext cx="4619135" cy="4329717"/>
          </a:xfrm>
        </p:spPr>
        <p:txBody>
          <a:bodyPr/>
          <a:lstStyle/>
          <a:p>
            <a:r>
              <a:rPr lang="en-US" dirty="0" smtClean="0"/>
              <a:t>Replications only test robustness of one study</a:t>
            </a:r>
          </a:p>
          <a:p>
            <a:r>
              <a:rPr lang="en-US" dirty="0" smtClean="0"/>
              <a:t>Hundreds of studies support stereotype threat &amp; ego depletion</a:t>
            </a:r>
          </a:p>
          <a:p>
            <a:pPr lvl="1"/>
            <a:r>
              <a:rPr lang="en-US" dirty="0" smtClean="0"/>
              <a:t>Meta-analysis to the rescue!</a:t>
            </a:r>
          </a:p>
          <a:p>
            <a:endParaRPr lang="en-US" dirty="0"/>
          </a:p>
          <a:p>
            <a:r>
              <a:rPr lang="en-US" dirty="0" smtClean="0"/>
              <a:t>Publication bias makes meta-analyses (practically) meaningless</a:t>
            </a:r>
          </a:p>
          <a:p>
            <a:pPr lvl="1"/>
            <a:r>
              <a:rPr lang="en-US" dirty="0" smtClean="0"/>
              <a:t>Funnel plots can spot problems</a:t>
            </a:r>
            <a:endParaRPr lang="en-US" dirty="0"/>
          </a:p>
        </p:txBody>
      </p:sp>
    </p:spTree>
    <p:extLst>
      <p:ext uri="{BB962C8B-B14F-4D97-AF65-F5344CB8AC3E}">
        <p14:creationId xmlns:p14="http://schemas.microsoft.com/office/powerpoint/2010/main" val="2349649775"/>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2"/>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Funnel plot—Stereotype Threat</a:t>
            </a:r>
            <a:endParaRPr lang="en-US" dirty="0"/>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t="9734"/>
          <a:stretch/>
        </p:blipFill>
        <p:spPr>
          <a:xfrm>
            <a:off x="1810941" y="1626046"/>
            <a:ext cx="7766692" cy="4903618"/>
          </a:xfrm>
        </p:spPr>
      </p:pic>
      <p:sp>
        <p:nvSpPr>
          <p:cNvPr id="7" name="Oval 6"/>
          <p:cNvSpPr/>
          <p:nvPr/>
        </p:nvSpPr>
        <p:spPr>
          <a:xfrm>
            <a:off x="6788329" y="2236924"/>
            <a:ext cx="412374" cy="370678"/>
          </a:xfrm>
          <a:prstGeom prst="ellipse">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Up Arrow 5"/>
          <p:cNvSpPr/>
          <p:nvPr/>
        </p:nvSpPr>
        <p:spPr>
          <a:xfrm rot="2314512">
            <a:off x="5620233" y="2097886"/>
            <a:ext cx="508568" cy="3711852"/>
          </a:xfrm>
          <a:prstGeom prst="up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6788329" y="4248894"/>
            <a:ext cx="2138855" cy="1314419"/>
            <a:chOff x="1763688" y="2636912"/>
            <a:chExt cx="2696957" cy="1308206"/>
          </a:xfrm>
        </p:grpSpPr>
        <p:sp>
          <p:nvSpPr>
            <p:cNvPr id="11" name="Rounded Rectangle 10"/>
            <p:cNvSpPr/>
            <p:nvPr/>
          </p:nvSpPr>
          <p:spPr>
            <a:xfrm>
              <a:off x="1763688" y="2636912"/>
              <a:ext cx="2696957" cy="130820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888030" y="3034126"/>
              <a:ext cx="2448272" cy="369332"/>
            </a:xfrm>
            <a:prstGeom prst="rect">
              <a:avLst/>
            </a:prstGeom>
            <a:noFill/>
          </p:spPr>
          <p:txBody>
            <a:bodyPr wrap="square" rtlCol="0">
              <a:spAutoFit/>
            </a:bodyPr>
            <a:lstStyle/>
            <a:p>
              <a:r>
                <a:rPr lang="en-CA" b="1" dirty="0">
                  <a:solidFill>
                    <a:srgbClr val="FF0000"/>
                  </a:solidFill>
                  <a:latin typeface="Century Gothic" panose="020B0502020202020204" pitchFamily="34" charset="0"/>
                </a:rPr>
                <a:t>  FILE DRAWER</a:t>
              </a:r>
              <a:endParaRPr lang="en-US" b="1" dirty="0">
                <a:solidFill>
                  <a:srgbClr val="FF0000"/>
                </a:solidFill>
                <a:latin typeface="Century Gothic" panose="020B0502020202020204" pitchFamily="34" charset="0"/>
              </a:endParaRPr>
            </a:p>
          </p:txBody>
        </p:sp>
      </p:grpSp>
      <p:cxnSp>
        <p:nvCxnSpPr>
          <p:cNvPr id="13" name="Straight Connector 12"/>
          <p:cNvCxnSpPr/>
          <p:nvPr/>
        </p:nvCxnSpPr>
        <p:spPr>
          <a:xfrm flipH="1">
            <a:off x="6857084" y="1970203"/>
            <a:ext cx="29856" cy="3704734"/>
          </a:xfrm>
          <a:prstGeom prst="line">
            <a:avLst/>
          </a:prstGeom>
          <a:ln w="158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7154944" y="1970203"/>
            <a:ext cx="1348" cy="3676453"/>
          </a:xfrm>
          <a:prstGeom prst="line">
            <a:avLst/>
          </a:prstGeom>
          <a:ln w="158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5" name="Content Placeholder 6"/>
          <p:cNvSpPr txBox="1">
            <a:spLocks/>
          </p:cNvSpPr>
          <p:nvPr/>
        </p:nvSpPr>
        <p:spPr>
          <a:xfrm>
            <a:off x="9646388" y="1788953"/>
            <a:ext cx="2286695" cy="4329717"/>
          </a:xfrm>
          <a:prstGeom prst="rect">
            <a:avLst/>
          </a:prstGeom>
        </p:spPr>
        <p:txBody>
          <a:bodyPr vert="horz" lIns="91440" tIns="45720" rIns="91440" bIns="45720" rtlCol="0" anchor="t">
            <a:normAutofit/>
          </a:bodyPr>
          <a:lstStyle>
            <a:lvl1pPr marL="285750" indent="-285750" algn="l" defTabSz="457200" rtl="0" eaLnBrk="1" latinLnBrk="0" hangingPunct="1">
              <a:spcBef>
                <a:spcPts val="0"/>
              </a:spcBef>
              <a:spcAft>
                <a:spcPts val="0"/>
              </a:spcAft>
              <a:buClr>
                <a:schemeClr val="tx1"/>
              </a:buClr>
              <a:buSzPct val="100000"/>
              <a:buFont typeface="Arial"/>
              <a:buChar char="•"/>
              <a:defRPr sz="2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ts val="0"/>
              </a:spcBef>
              <a:spcAft>
                <a:spcPts val="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ts val="0"/>
              </a:spcBef>
              <a:spcAft>
                <a:spcPts val="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ts val="0"/>
              </a:spcBef>
              <a:spcAft>
                <a:spcPts val="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ts val="0"/>
              </a:spcBef>
              <a:spcAft>
                <a:spcPts val="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dirty="0" smtClean="0"/>
              <a:t>Trim &amp; Fill</a:t>
            </a:r>
          </a:p>
          <a:p>
            <a:pPr marL="457200" lvl="1" indent="0">
              <a:buNone/>
            </a:pPr>
            <a:r>
              <a:rPr lang="en-US" dirty="0" smtClean="0"/>
              <a:t>[-.30, -.08]</a:t>
            </a:r>
          </a:p>
          <a:p>
            <a:endParaRPr lang="en-US" dirty="0"/>
          </a:p>
          <a:p>
            <a:r>
              <a:rPr lang="en-US" dirty="0" smtClean="0"/>
              <a:t>PEESE</a:t>
            </a:r>
          </a:p>
          <a:p>
            <a:pPr marL="0" indent="0">
              <a:buNone/>
            </a:pPr>
            <a:r>
              <a:rPr lang="en-US" dirty="0" smtClean="0"/>
              <a:t>	</a:t>
            </a:r>
            <a:r>
              <a:rPr lang="en-US" sz="2000" dirty="0" smtClean="0"/>
              <a:t>[-.10, 0.11]</a:t>
            </a:r>
          </a:p>
          <a:p>
            <a:r>
              <a:rPr lang="en-US" dirty="0" smtClean="0"/>
              <a:t>Top10</a:t>
            </a:r>
          </a:p>
          <a:p>
            <a:pPr marL="457200" lvl="1" indent="0">
              <a:buNone/>
            </a:pPr>
            <a:r>
              <a:rPr lang="en-US" dirty="0" smtClean="0"/>
              <a:t>[-.14, 0.01]</a:t>
            </a:r>
            <a:endParaRPr lang="en-US" dirty="0"/>
          </a:p>
        </p:txBody>
      </p:sp>
    </p:spTree>
    <p:extLst>
      <p:ext uri="{BB962C8B-B14F-4D97-AF65-F5344CB8AC3E}">
        <p14:creationId xmlns:p14="http://schemas.microsoft.com/office/powerpoint/2010/main" val="1359959364"/>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13"/>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25">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5">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6" grpId="0" animBg="1"/>
      <p:bldP spid="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have made big &amp; systematic errors</a:t>
            </a:r>
            <a:endParaRPr lang="en-US" dirty="0"/>
          </a:p>
        </p:txBody>
      </p:sp>
      <p:pic>
        <p:nvPicPr>
          <p:cNvPr id="2050" name="Picture 2" descr="Image result for error mess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087" y="1744394"/>
            <a:ext cx="5539547" cy="266249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933660" y="1744394"/>
            <a:ext cx="6003235" cy="4537135"/>
          </a:xfrm>
        </p:spPr>
        <p:txBody>
          <a:bodyPr/>
          <a:lstStyle/>
          <a:p>
            <a:r>
              <a:rPr lang="en-US" dirty="0" smtClean="0"/>
              <a:t>Is psychology (and other social sciences) built on a solid foundation?</a:t>
            </a:r>
          </a:p>
          <a:p>
            <a:endParaRPr lang="en-US" dirty="0"/>
          </a:p>
          <a:p>
            <a:r>
              <a:rPr lang="en-US" dirty="0" smtClean="0"/>
              <a:t>I’m no longer sure what I can trust</a:t>
            </a:r>
          </a:p>
          <a:p>
            <a:endParaRPr lang="en-US" dirty="0"/>
          </a:p>
          <a:p>
            <a:r>
              <a:rPr lang="en-US" dirty="0" smtClean="0"/>
              <a:t>I’m no longer sure I can trust my own </a:t>
            </a:r>
            <a:r>
              <a:rPr lang="en-US" i="1" dirty="0" smtClean="0"/>
              <a:t>past </a:t>
            </a:r>
            <a:r>
              <a:rPr lang="en-US" dirty="0" smtClean="0"/>
              <a:t>work</a:t>
            </a:r>
            <a:endParaRPr lang="en-US" dirty="0"/>
          </a:p>
        </p:txBody>
      </p:sp>
    </p:spTree>
    <p:extLst>
      <p:ext uri="{BB962C8B-B14F-4D97-AF65-F5344CB8AC3E}">
        <p14:creationId xmlns:p14="http://schemas.microsoft.com/office/powerpoint/2010/main" val="197945513"/>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327" y="609600"/>
            <a:ext cx="10542084" cy="918411"/>
          </a:xfrm>
        </p:spPr>
        <p:txBody>
          <a:bodyPr>
            <a:normAutofit/>
          </a:bodyPr>
          <a:lstStyle/>
          <a:p>
            <a:r>
              <a:rPr lang="en-US" sz="4000" dirty="0" smtClean="0"/>
              <a:t>Not your typical talk</a:t>
            </a:r>
            <a:endParaRPr lang="en-US" sz="4000" dirty="0"/>
          </a:p>
        </p:txBody>
      </p:sp>
      <p:sp>
        <p:nvSpPr>
          <p:cNvPr id="4" name="Content Placeholder 3"/>
          <p:cNvSpPr>
            <a:spLocks noGrp="1"/>
          </p:cNvSpPr>
          <p:nvPr>
            <p:ph sz="half" idx="1"/>
          </p:nvPr>
        </p:nvSpPr>
        <p:spPr>
          <a:xfrm>
            <a:off x="278606" y="1744579"/>
            <a:ext cx="7217069" cy="4493858"/>
          </a:xfrm>
        </p:spPr>
        <p:txBody>
          <a:bodyPr anchor="t">
            <a:noAutofit/>
          </a:bodyPr>
          <a:lstStyle/>
          <a:p>
            <a:pPr>
              <a:spcBef>
                <a:spcPts val="0"/>
              </a:spcBef>
              <a:spcAft>
                <a:spcPts val="0"/>
              </a:spcAft>
            </a:pPr>
            <a:r>
              <a:rPr lang="en-US" sz="2400" dirty="0" smtClean="0"/>
              <a:t>This is a personal story, my story</a:t>
            </a:r>
          </a:p>
          <a:p>
            <a:pPr>
              <a:spcBef>
                <a:spcPts val="0"/>
              </a:spcBef>
              <a:spcAft>
                <a:spcPts val="0"/>
              </a:spcAft>
            </a:pPr>
            <a:endParaRPr lang="en-US" sz="2400" dirty="0" smtClean="0"/>
          </a:p>
          <a:p>
            <a:r>
              <a:rPr lang="en-US" dirty="0" smtClean="0"/>
              <a:t>people disagree with my view</a:t>
            </a:r>
          </a:p>
          <a:p>
            <a:pPr lvl="1"/>
            <a:r>
              <a:rPr lang="en-US" dirty="0" smtClean="0"/>
              <a:t>Some people call me names!</a:t>
            </a:r>
          </a:p>
          <a:p>
            <a:endParaRPr lang="en-US" dirty="0" smtClean="0"/>
          </a:p>
          <a:p>
            <a:r>
              <a:rPr lang="en-US" dirty="0" smtClean="0"/>
              <a:t>I have a pessimistic view of field</a:t>
            </a:r>
          </a:p>
          <a:p>
            <a:pPr lvl="1"/>
            <a:r>
              <a:rPr lang="en-US" dirty="0" smtClean="0"/>
              <a:t>But there are reasons to be optimistic</a:t>
            </a:r>
            <a:br>
              <a:rPr lang="en-US" dirty="0" smtClean="0"/>
            </a:br>
            <a:endParaRPr lang="en-US" dirty="0" smtClean="0"/>
          </a:p>
          <a:p>
            <a:endParaRPr lang="en-US" dirty="0"/>
          </a:p>
          <a:p>
            <a:endParaRPr lang="en-US" dirty="0" smtClean="0"/>
          </a:p>
          <a:p>
            <a:r>
              <a:rPr lang="en-US" dirty="0" smtClean="0"/>
              <a:t>Note about me: I am a fast talker</a:t>
            </a:r>
          </a:p>
          <a:p>
            <a:pPr lvl="1"/>
            <a:r>
              <a:rPr lang="en-US" dirty="0" smtClean="0"/>
              <a:t>Ask me questions to slow me down!</a:t>
            </a:r>
          </a:p>
          <a:p>
            <a:endParaRPr lang="en-US" dirty="0"/>
          </a:p>
        </p:txBody>
      </p:sp>
      <p:pic>
        <p:nvPicPr>
          <p:cNvPr id="12290" name="Picture 2" descr="Image result for pessimistic"/>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768432" y="1658938"/>
            <a:ext cx="4017962" cy="4017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444724"/>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Everything is fine, no problems here</a:t>
            </a:r>
            <a:endParaRPr lang="en-US" dirty="0"/>
          </a:p>
        </p:txBody>
      </p:sp>
      <p:pic>
        <p:nvPicPr>
          <p:cNvPr id="7" name="Content Placeholder 6"/>
          <p:cNvPicPr>
            <a:picLocks noGrp="1" noChangeAspect="1"/>
          </p:cNvPicPr>
          <p:nvPr>
            <p:ph sz="half" idx="1"/>
          </p:nvPr>
        </p:nvPicPr>
        <p:blipFill rotWithShape="1">
          <a:blip r:embed="rId2"/>
          <a:srcRect l="11662" t="12687" r="36762"/>
          <a:stretch/>
        </p:blipFill>
        <p:spPr>
          <a:xfrm>
            <a:off x="564355" y="1772529"/>
            <a:ext cx="4750595" cy="4523785"/>
          </a:xfrm>
          <a:prstGeom prst="rect">
            <a:avLst/>
          </a:prstGeom>
        </p:spPr>
      </p:pic>
      <p:sp>
        <p:nvSpPr>
          <p:cNvPr id="2" name="Content Placeholder 1"/>
          <p:cNvSpPr>
            <a:spLocks noGrp="1"/>
          </p:cNvSpPr>
          <p:nvPr>
            <p:ph sz="half" idx="2"/>
          </p:nvPr>
        </p:nvSpPr>
        <p:spPr>
          <a:xfrm>
            <a:off x="5596129" y="1772529"/>
            <a:ext cx="6055326" cy="4762383"/>
          </a:xfrm>
        </p:spPr>
        <p:txBody>
          <a:bodyPr/>
          <a:lstStyle/>
          <a:p>
            <a:r>
              <a:rPr lang="en-US" dirty="0" smtClean="0"/>
              <a:t>Scientists interested in improving psychology are not to be trusted</a:t>
            </a:r>
          </a:p>
          <a:p>
            <a:endParaRPr lang="en-US" dirty="0"/>
          </a:p>
          <a:p>
            <a:r>
              <a:rPr lang="en-US" dirty="0" smtClean="0"/>
              <a:t>They are:</a:t>
            </a:r>
          </a:p>
          <a:p>
            <a:pPr lvl="1"/>
            <a:r>
              <a:rPr lang="en-US" dirty="0" smtClean="0"/>
              <a:t>Shameless Little </a:t>
            </a:r>
            <a:r>
              <a:rPr lang="en-US" dirty="0"/>
              <a:t>B</a:t>
            </a:r>
            <a:r>
              <a:rPr lang="en-US" dirty="0" smtClean="0"/>
              <a:t>ullies</a:t>
            </a:r>
          </a:p>
          <a:p>
            <a:pPr lvl="1"/>
            <a:r>
              <a:rPr lang="en-US" dirty="0" smtClean="0"/>
              <a:t>Nazis</a:t>
            </a:r>
          </a:p>
          <a:p>
            <a:pPr lvl="1"/>
            <a:r>
              <a:rPr lang="en-US" dirty="0" smtClean="0"/>
              <a:t>Witch hunters</a:t>
            </a:r>
          </a:p>
          <a:p>
            <a:pPr lvl="1"/>
            <a:r>
              <a:rPr lang="en-US" dirty="0" smtClean="0"/>
              <a:t>Data Parasites</a:t>
            </a:r>
          </a:p>
          <a:p>
            <a:pPr lvl="1"/>
            <a:r>
              <a:rPr lang="en-US" dirty="0" smtClean="0"/>
              <a:t>Methodological Terrorists</a:t>
            </a:r>
          </a:p>
          <a:p>
            <a:pPr lvl="1"/>
            <a:r>
              <a:rPr lang="en-US" dirty="0" smtClean="0"/>
              <a:t>Human Scum</a:t>
            </a:r>
          </a:p>
          <a:p>
            <a:endParaRPr lang="en-US" dirty="0"/>
          </a:p>
          <a:p>
            <a:r>
              <a:rPr lang="en-US" dirty="0" smtClean="0"/>
              <a:t>Name calling is product of motivated reasoning, threats to status</a:t>
            </a:r>
            <a:endParaRPr lang="en-US" dirty="0"/>
          </a:p>
        </p:txBody>
      </p:sp>
    </p:spTree>
    <p:extLst>
      <p:ext uri="{BB962C8B-B14F-4D97-AF65-F5344CB8AC3E}">
        <p14:creationId xmlns:p14="http://schemas.microsoft.com/office/powerpoint/2010/main" val="2121760559"/>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8630" y="449344"/>
            <a:ext cx="11597106" cy="860474"/>
          </a:xfrm>
        </p:spPr>
        <p:txBody>
          <a:bodyPr>
            <a:normAutofit/>
          </a:bodyPr>
          <a:lstStyle/>
          <a:p>
            <a:r>
              <a:rPr lang="en-US" dirty="0" smtClean="0"/>
              <a:t>I’m no longer sure what is real ANYMORE</a:t>
            </a:r>
            <a:endParaRPr lang="en-US" dirty="0"/>
          </a:p>
        </p:txBody>
      </p:sp>
      <p:pic>
        <p:nvPicPr>
          <p:cNvPr id="6" name="Content Placeholder 5" descr="&lt;strong&gt;Roy Baumeister&lt;/strong&gt; - Wikipedia"/>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906877" y="1781159"/>
            <a:ext cx="3706871" cy="41955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ontent Placeholder 4"/>
          <p:cNvSpPr>
            <a:spLocks noGrp="1"/>
          </p:cNvSpPr>
          <p:nvPr>
            <p:ph sz="half" idx="2"/>
          </p:nvPr>
        </p:nvSpPr>
        <p:spPr>
          <a:xfrm>
            <a:off x="857839" y="1558490"/>
            <a:ext cx="6766159" cy="4018671"/>
          </a:xfrm>
        </p:spPr>
        <p:txBody>
          <a:bodyPr>
            <a:normAutofit/>
          </a:bodyPr>
          <a:lstStyle/>
          <a:p>
            <a:r>
              <a:rPr lang="en-US" sz="3000" dirty="0" smtClean="0"/>
              <a:t>“</a:t>
            </a:r>
            <a:r>
              <a:rPr lang="en-US" sz="3000" dirty="0" smtClean="0">
                <a:effectLst/>
              </a:rPr>
              <a:t>I </a:t>
            </a:r>
            <a:r>
              <a:rPr lang="en-US" sz="3000" dirty="0">
                <a:effectLst/>
              </a:rPr>
              <a:t>don't know what I would believe in social psychology if it were true that there is no ego depletion effect</a:t>
            </a:r>
            <a:r>
              <a:rPr lang="en-US" sz="3000" dirty="0" smtClean="0">
                <a:effectLst/>
              </a:rPr>
              <a:t>.”</a:t>
            </a:r>
          </a:p>
          <a:p>
            <a:pPr marL="0" indent="0">
              <a:buNone/>
            </a:pPr>
            <a:endParaRPr lang="en-US" sz="3000" dirty="0">
              <a:effectLst/>
            </a:endParaRPr>
          </a:p>
          <a:p>
            <a:pPr marL="0" indent="0" algn="r">
              <a:buNone/>
            </a:pPr>
            <a:r>
              <a:rPr lang="en-US" sz="3000" i="1" dirty="0" smtClean="0">
                <a:effectLst/>
              </a:rPr>
              <a:t>Roy Baumeister, June 2016</a:t>
            </a:r>
            <a:endParaRPr lang="en-US" sz="3000" i="1" dirty="0"/>
          </a:p>
        </p:txBody>
      </p:sp>
    </p:spTree>
    <p:extLst>
      <p:ext uri="{BB962C8B-B14F-4D97-AF65-F5344CB8AC3E}">
        <p14:creationId xmlns:p14="http://schemas.microsoft.com/office/powerpoint/2010/main" val="4200351718"/>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Have </a:t>
            </a:r>
            <a:r>
              <a:rPr lang="en-US" i="1" dirty="0" smtClean="0"/>
              <a:t>I</a:t>
            </a:r>
            <a:r>
              <a:rPr lang="en-US" dirty="0" smtClean="0"/>
              <a:t> been chasing puffs of smoke?</a:t>
            </a:r>
            <a:endParaRPr lang="en-US" dirty="0"/>
          </a:p>
        </p:txBody>
      </p:sp>
      <p:pic>
        <p:nvPicPr>
          <p:cNvPr id="7" name="Content Placeholder 6"/>
          <p:cNvPicPr>
            <a:picLocks noGrp="1" noChangeAspect="1"/>
          </p:cNvPicPr>
          <p:nvPr>
            <p:ph idx="1"/>
          </p:nvPr>
        </p:nvPicPr>
        <p:blipFill rotWithShape="1">
          <a:blip r:embed="rId2"/>
          <a:srcRect t="12436" r="1760"/>
          <a:stretch/>
        </p:blipFill>
        <p:spPr>
          <a:xfrm>
            <a:off x="1061489" y="1743075"/>
            <a:ext cx="9479921" cy="4752975"/>
          </a:xfrm>
          <a:prstGeom prst="rect">
            <a:avLst/>
          </a:prstGeom>
        </p:spPr>
      </p:pic>
    </p:spTree>
    <p:extLst>
      <p:ext uri="{BB962C8B-B14F-4D97-AF65-F5344CB8AC3E}">
        <p14:creationId xmlns:p14="http://schemas.microsoft.com/office/powerpoint/2010/main" val="1649916822"/>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smtClean="0"/>
              <a:t>How can we check reliability of field?</a:t>
            </a:r>
            <a:br>
              <a:rPr lang="en-US" dirty="0" smtClean="0"/>
            </a:br>
            <a:r>
              <a:rPr lang="en-US" sz="3200" dirty="0" smtClean="0"/>
              <a:t>P-curve to the rescue!</a:t>
            </a:r>
            <a:endParaRPr lang="en-US" sz="3200" dirty="0"/>
          </a:p>
        </p:txBody>
      </p:sp>
      <p:pic>
        <p:nvPicPr>
          <p:cNvPr id="3" name="Content Placeholder 2"/>
          <p:cNvPicPr>
            <a:picLocks noGrp="1" noChangeAspect="1"/>
          </p:cNvPicPr>
          <p:nvPr>
            <p:ph idx="1"/>
          </p:nvPr>
        </p:nvPicPr>
        <p:blipFill rotWithShape="1">
          <a:blip r:embed="rId2"/>
          <a:srcRect l="1058" t="48793" r="5373" b="17976"/>
          <a:stretch/>
        </p:blipFill>
        <p:spPr>
          <a:xfrm>
            <a:off x="189466" y="2120794"/>
            <a:ext cx="11577688" cy="2312894"/>
          </a:xfrm>
          <a:prstGeom prst="rect">
            <a:avLst/>
          </a:prstGeom>
        </p:spPr>
      </p:pic>
    </p:spTree>
    <p:extLst>
      <p:ext uri="{BB962C8B-B14F-4D97-AF65-F5344CB8AC3E}">
        <p14:creationId xmlns:p14="http://schemas.microsoft.com/office/powerpoint/2010/main" val="3395408894"/>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smtClean="0"/>
              <a:t>P-curving is easy</a:t>
            </a:r>
            <a:br>
              <a:rPr lang="en-US" dirty="0" smtClean="0"/>
            </a:br>
            <a:r>
              <a:rPr lang="en-US" sz="3200" dirty="0" smtClean="0"/>
              <a:t>I use it as an editor &amp; reviewer</a:t>
            </a:r>
            <a:endParaRPr lang="en-US" dirty="0"/>
          </a:p>
        </p:txBody>
      </p:sp>
      <p:pic>
        <p:nvPicPr>
          <p:cNvPr id="12" name="Content Placeholder 11"/>
          <p:cNvPicPr>
            <a:picLocks noGrp="1" noChangeAspect="1"/>
          </p:cNvPicPr>
          <p:nvPr>
            <p:ph sz="half" idx="1"/>
          </p:nvPr>
        </p:nvPicPr>
        <p:blipFill>
          <a:blip r:embed="rId3"/>
          <a:stretch>
            <a:fillRect/>
          </a:stretch>
        </p:blipFill>
        <p:spPr>
          <a:xfrm>
            <a:off x="477838" y="2694801"/>
            <a:ext cx="5540375" cy="2174835"/>
          </a:xfrm>
          <a:prstGeom prst="rect">
            <a:avLst/>
          </a:prstGeom>
        </p:spPr>
      </p:pic>
      <p:sp>
        <p:nvSpPr>
          <p:cNvPr id="11" name="Content Placeholder 10"/>
          <p:cNvSpPr>
            <a:spLocks noGrp="1"/>
          </p:cNvSpPr>
          <p:nvPr>
            <p:ph sz="half" idx="2"/>
          </p:nvPr>
        </p:nvSpPr>
        <p:spPr>
          <a:xfrm>
            <a:off x="6457950" y="1772529"/>
            <a:ext cx="5193504" cy="4018671"/>
          </a:xfrm>
        </p:spPr>
        <p:txBody>
          <a:bodyPr/>
          <a:lstStyle/>
          <a:p>
            <a:pPr marL="0" indent="0">
              <a:buNone/>
            </a:pPr>
            <a:r>
              <a:rPr lang="en-US" dirty="0" smtClean="0">
                <a:hlinkClick r:id="rId4"/>
              </a:rPr>
              <a:t>P-curve app</a:t>
            </a:r>
            <a:endParaRPr lang="en-US" dirty="0" smtClean="0"/>
          </a:p>
          <a:p>
            <a:pPr marL="0" indent="0">
              <a:buNone/>
            </a:pPr>
            <a:endParaRPr lang="en-US" dirty="0">
              <a:effectLst>
                <a:glow rad="38100">
                  <a:schemeClr val="bg1">
                    <a:lumMod val="50000"/>
                    <a:lumOff val="50000"/>
                    <a:alpha val="20000"/>
                  </a:schemeClr>
                </a:glow>
              </a:effectLst>
            </a:endParaRPr>
          </a:p>
          <a:p>
            <a:pPr marL="457200" indent="-457200">
              <a:buFont typeface="+mj-lt"/>
              <a:buAutoNum type="arabicPeriod"/>
            </a:pPr>
            <a:r>
              <a:rPr lang="en-US" dirty="0"/>
              <a:t>F(1, </a:t>
            </a:r>
            <a:r>
              <a:rPr lang="en-US" dirty="0" smtClean="0"/>
              <a:t>52)=5.34</a:t>
            </a:r>
          </a:p>
          <a:p>
            <a:pPr marL="457200" indent="-457200">
              <a:buFont typeface="+mj-lt"/>
              <a:buAutoNum type="arabicPeriod"/>
            </a:pPr>
            <a:r>
              <a:rPr lang="en-US" dirty="0" smtClean="0">
                <a:effectLst>
                  <a:glow rad="38100">
                    <a:schemeClr val="bg1">
                      <a:lumMod val="50000"/>
                      <a:lumOff val="50000"/>
                      <a:alpha val="20000"/>
                    </a:schemeClr>
                  </a:glow>
                </a:effectLst>
              </a:rPr>
              <a:t>F(1,50)=4.18</a:t>
            </a:r>
          </a:p>
          <a:p>
            <a:pPr marL="457200" indent="-457200">
              <a:buFont typeface="+mj-lt"/>
              <a:buAutoNum type="arabicPeriod"/>
            </a:pPr>
            <a:r>
              <a:rPr lang="en-US" i="1" dirty="0"/>
              <a:t>F</a:t>
            </a:r>
            <a:r>
              <a:rPr lang="en-US" dirty="0"/>
              <a:t>(1, 63</a:t>
            </a:r>
            <a:r>
              <a:rPr lang="en-US" dirty="0" smtClean="0"/>
              <a:t>)=4.78</a:t>
            </a:r>
          </a:p>
          <a:p>
            <a:pPr marL="457200" indent="-457200">
              <a:buFont typeface="+mj-lt"/>
              <a:buAutoNum type="arabicPeriod"/>
            </a:pPr>
            <a:endParaRPr lang="en-US" dirty="0">
              <a:effectLst>
                <a:glow rad="38100">
                  <a:schemeClr val="bg1">
                    <a:lumMod val="50000"/>
                    <a:lumOff val="50000"/>
                    <a:alpha val="20000"/>
                  </a:schemeClr>
                </a:glow>
              </a:effectLst>
            </a:endParaRPr>
          </a:p>
        </p:txBody>
      </p:sp>
      <p:sp>
        <p:nvSpPr>
          <p:cNvPr id="13" name="Rectangle 12"/>
          <p:cNvSpPr/>
          <p:nvPr/>
        </p:nvSpPr>
        <p:spPr>
          <a:xfrm>
            <a:off x="571500" y="4105275"/>
            <a:ext cx="5353050" cy="4667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5"/>
          <a:stretch>
            <a:fillRect/>
          </a:stretch>
        </p:blipFill>
        <p:spPr>
          <a:xfrm>
            <a:off x="327243" y="2856551"/>
            <a:ext cx="5841563" cy="1850625"/>
          </a:xfrm>
          <a:prstGeom prst="rect">
            <a:avLst/>
          </a:prstGeom>
        </p:spPr>
      </p:pic>
      <p:sp>
        <p:nvSpPr>
          <p:cNvPr id="15" name="Rectangle 14"/>
          <p:cNvSpPr/>
          <p:nvPr/>
        </p:nvSpPr>
        <p:spPr>
          <a:xfrm>
            <a:off x="325438" y="3476090"/>
            <a:ext cx="5770562" cy="4667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2838287"/>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xEl>
                                              <p:pRg st="2" end="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xEl>
                                              <p:pRg st="3" end="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3" grpId="0" animBg="1"/>
      <p:bldP spid="13" grpId="1"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areas I work in are problematic</a:t>
            </a:r>
            <a:br>
              <a:rPr lang="en-US" dirty="0" smtClean="0"/>
            </a:br>
            <a:r>
              <a:rPr lang="en-US" sz="3200" dirty="0" smtClean="0"/>
              <a:t>but my work is not problematic, right? Right?</a:t>
            </a:r>
            <a:endParaRPr lang="en-US" dirty="0"/>
          </a:p>
        </p:txBody>
      </p:sp>
      <p:pic>
        <p:nvPicPr>
          <p:cNvPr id="5" name="Content Placeholder 4"/>
          <p:cNvPicPr>
            <a:picLocks noGrp="1" noChangeAspect="1"/>
          </p:cNvPicPr>
          <p:nvPr>
            <p:ph sz="half" idx="1"/>
          </p:nvPr>
        </p:nvPicPr>
        <p:blipFill rotWithShape="1">
          <a:blip r:embed="rId2"/>
          <a:srcRect l="9254" t="15744" r="10115"/>
          <a:stretch/>
        </p:blipFill>
        <p:spPr>
          <a:xfrm>
            <a:off x="277599" y="2071575"/>
            <a:ext cx="5561225" cy="3268874"/>
          </a:xfrm>
          <a:prstGeom prst="rect">
            <a:avLst/>
          </a:prstGeom>
        </p:spPr>
      </p:pic>
      <p:sp>
        <p:nvSpPr>
          <p:cNvPr id="6" name="Content Placeholder 10"/>
          <p:cNvSpPr>
            <a:spLocks noGrp="1"/>
          </p:cNvSpPr>
          <p:nvPr>
            <p:ph sz="half" idx="2"/>
          </p:nvPr>
        </p:nvSpPr>
        <p:spPr>
          <a:xfrm>
            <a:off x="6170611" y="1772529"/>
            <a:ext cx="5480843" cy="4809246"/>
          </a:xfrm>
        </p:spPr>
        <p:txBody>
          <a:bodyPr numCol="2">
            <a:normAutofit/>
          </a:bodyPr>
          <a:lstStyle/>
          <a:p>
            <a:pPr marL="0" indent="0">
              <a:buNone/>
            </a:pPr>
            <a:r>
              <a:rPr lang="en-US" dirty="0" smtClean="0">
                <a:hlinkClick r:id="rId3"/>
              </a:rPr>
              <a:t>P-curve app</a:t>
            </a:r>
            <a:endParaRPr lang="en-US" dirty="0" smtClean="0"/>
          </a:p>
          <a:p>
            <a:pPr marL="0" indent="0">
              <a:buNone/>
            </a:pPr>
            <a:endParaRPr lang="en-US" dirty="0">
              <a:effectLst>
                <a:glow rad="38100">
                  <a:schemeClr val="bg1">
                    <a:lumMod val="50000"/>
                    <a:lumOff val="50000"/>
                    <a:alpha val="20000"/>
                  </a:schemeClr>
                </a:glow>
              </a:effectLst>
            </a:endParaRPr>
          </a:p>
          <a:p>
            <a:pPr marL="457200" indent="-457200">
              <a:buFont typeface="+mj-lt"/>
              <a:buAutoNum type="arabicPeriod"/>
            </a:pPr>
            <a:r>
              <a:rPr lang="en-US" dirty="0">
                <a:effectLst>
                  <a:glow rad="38100">
                    <a:schemeClr val="bg1">
                      <a:lumMod val="50000"/>
                      <a:lumOff val="50000"/>
                      <a:alpha val="20000"/>
                    </a:schemeClr>
                  </a:glow>
                </a:effectLst>
              </a:rPr>
              <a:t>F(1, 67)=3.8</a:t>
            </a:r>
          </a:p>
          <a:p>
            <a:pPr marL="457200" indent="-457200">
              <a:buFont typeface="+mj-lt"/>
              <a:buAutoNum type="arabicPeriod"/>
            </a:pPr>
            <a:r>
              <a:rPr lang="en-US" dirty="0">
                <a:effectLst>
                  <a:glow rad="38100">
                    <a:schemeClr val="bg1">
                      <a:lumMod val="50000"/>
                      <a:lumOff val="50000"/>
                      <a:alpha val="20000"/>
                    </a:schemeClr>
                  </a:glow>
                </a:effectLst>
              </a:rPr>
              <a:t>F(1, 67)=3.12</a:t>
            </a:r>
          </a:p>
          <a:p>
            <a:pPr marL="457200" indent="-457200">
              <a:buFont typeface="+mj-lt"/>
              <a:buAutoNum type="arabicPeriod"/>
            </a:pPr>
            <a:r>
              <a:rPr lang="en-US" dirty="0">
                <a:effectLst>
                  <a:glow rad="38100">
                    <a:schemeClr val="bg1">
                      <a:lumMod val="50000"/>
                      <a:lumOff val="50000"/>
                      <a:alpha val="20000"/>
                    </a:schemeClr>
                  </a:glow>
                </a:effectLst>
              </a:rPr>
              <a:t>F(9, 1764)=5.39</a:t>
            </a:r>
          </a:p>
          <a:p>
            <a:pPr marL="457200" indent="-457200">
              <a:buFont typeface="+mj-lt"/>
              <a:buAutoNum type="arabicPeriod"/>
            </a:pPr>
            <a:r>
              <a:rPr lang="en-US" dirty="0">
                <a:effectLst>
                  <a:glow rad="38100">
                    <a:schemeClr val="bg1">
                      <a:lumMod val="50000"/>
                      <a:lumOff val="50000"/>
                      <a:alpha val="20000"/>
                    </a:schemeClr>
                  </a:glow>
                </a:effectLst>
              </a:rPr>
              <a:t>F(1, 49)=6.97</a:t>
            </a:r>
          </a:p>
          <a:p>
            <a:pPr marL="457200" indent="-457200">
              <a:buFont typeface="+mj-lt"/>
              <a:buAutoNum type="arabicPeriod"/>
            </a:pPr>
            <a:r>
              <a:rPr lang="en-US" dirty="0">
                <a:effectLst>
                  <a:glow rad="38100">
                    <a:schemeClr val="bg1">
                      <a:lumMod val="50000"/>
                      <a:lumOff val="50000"/>
                      <a:alpha val="20000"/>
                    </a:schemeClr>
                  </a:glow>
                </a:effectLst>
              </a:rPr>
              <a:t>F(3, 125)=2.98</a:t>
            </a:r>
          </a:p>
          <a:p>
            <a:pPr marL="457200" indent="-457200">
              <a:buFont typeface="+mj-lt"/>
              <a:buAutoNum type="arabicPeriod"/>
            </a:pPr>
            <a:r>
              <a:rPr lang="en-US" dirty="0">
                <a:effectLst>
                  <a:glow rad="38100">
                    <a:schemeClr val="bg1">
                      <a:lumMod val="50000"/>
                      <a:lumOff val="50000"/>
                      <a:alpha val="20000"/>
                    </a:schemeClr>
                  </a:glow>
                </a:effectLst>
              </a:rPr>
              <a:t>F(2, 40)=5.34</a:t>
            </a:r>
          </a:p>
          <a:p>
            <a:pPr marL="457200" indent="-457200">
              <a:buFont typeface="+mj-lt"/>
              <a:buAutoNum type="arabicPeriod"/>
            </a:pPr>
            <a:r>
              <a:rPr lang="en-US" dirty="0">
                <a:effectLst>
                  <a:glow rad="38100">
                    <a:schemeClr val="bg1">
                      <a:lumMod val="50000"/>
                      <a:lumOff val="50000"/>
                      <a:alpha val="20000"/>
                    </a:schemeClr>
                  </a:glow>
                </a:effectLst>
              </a:rPr>
              <a:t>F(2, 65)=5.28</a:t>
            </a:r>
          </a:p>
          <a:p>
            <a:pPr marL="457200" indent="-457200">
              <a:buFont typeface="+mj-lt"/>
              <a:buAutoNum type="arabicPeriod"/>
            </a:pPr>
            <a:r>
              <a:rPr lang="en-US" dirty="0">
                <a:effectLst>
                  <a:glow rad="38100">
                    <a:schemeClr val="bg1">
                      <a:lumMod val="50000"/>
                      <a:lumOff val="50000"/>
                      <a:alpha val="20000"/>
                    </a:schemeClr>
                  </a:glow>
                </a:effectLst>
              </a:rPr>
              <a:t>F(1, 35)=5.75</a:t>
            </a:r>
          </a:p>
          <a:p>
            <a:pPr marL="457200" indent="-457200">
              <a:buFont typeface="+mj-lt"/>
              <a:buAutoNum type="arabicPeriod"/>
            </a:pPr>
            <a:r>
              <a:rPr lang="en-US" dirty="0">
                <a:effectLst>
                  <a:glow rad="38100">
                    <a:schemeClr val="bg1">
                      <a:lumMod val="50000"/>
                      <a:lumOff val="50000"/>
                      <a:alpha val="20000"/>
                    </a:schemeClr>
                  </a:glow>
                </a:effectLst>
              </a:rPr>
              <a:t>F(1, 35)=8.36</a:t>
            </a:r>
          </a:p>
          <a:p>
            <a:pPr marL="457200" indent="-457200">
              <a:buFont typeface="+mj-lt"/>
              <a:buAutoNum type="arabicPeriod"/>
            </a:pPr>
            <a:r>
              <a:rPr lang="en-US" dirty="0">
                <a:effectLst>
                  <a:glow rad="38100">
                    <a:schemeClr val="bg1">
                      <a:lumMod val="50000"/>
                      <a:lumOff val="50000"/>
                      <a:alpha val="20000"/>
                    </a:schemeClr>
                  </a:glow>
                </a:effectLst>
              </a:rPr>
              <a:t>F(1, 31)=6.06</a:t>
            </a:r>
          </a:p>
          <a:p>
            <a:pPr marL="457200" indent="-457200">
              <a:buFont typeface="+mj-lt"/>
              <a:buAutoNum type="arabicPeriod"/>
            </a:pPr>
            <a:endParaRPr lang="en-US" dirty="0" smtClean="0">
              <a:effectLst>
                <a:glow rad="38100">
                  <a:schemeClr val="bg1">
                    <a:lumMod val="50000"/>
                    <a:lumOff val="50000"/>
                    <a:alpha val="20000"/>
                  </a:schemeClr>
                </a:glow>
              </a:effectLst>
            </a:endParaRPr>
          </a:p>
          <a:p>
            <a:pPr marL="457200" indent="-457200">
              <a:buFont typeface="+mj-lt"/>
              <a:buAutoNum type="arabicPeriod"/>
            </a:pPr>
            <a:endParaRPr lang="en-US" dirty="0">
              <a:effectLst>
                <a:glow rad="38100">
                  <a:schemeClr val="bg1">
                    <a:lumMod val="50000"/>
                    <a:lumOff val="50000"/>
                    <a:alpha val="20000"/>
                  </a:schemeClr>
                </a:glow>
              </a:effectLst>
            </a:endParaRPr>
          </a:p>
          <a:p>
            <a:pPr marL="457200" indent="-457200">
              <a:buFont typeface="+mj-lt"/>
              <a:buAutoNum type="arabicPeriod"/>
            </a:pPr>
            <a:r>
              <a:rPr lang="en-US" dirty="0" smtClean="0">
                <a:effectLst>
                  <a:glow rad="38100">
                    <a:schemeClr val="bg1">
                      <a:lumMod val="50000"/>
                      <a:lumOff val="50000"/>
                      <a:alpha val="20000"/>
                    </a:schemeClr>
                  </a:glow>
                </a:effectLst>
              </a:rPr>
              <a:t>t(36</a:t>
            </a:r>
            <a:r>
              <a:rPr lang="en-US" dirty="0">
                <a:effectLst>
                  <a:glow rad="38100">
                    <a:schemeClr val="bg1">
                      <a:lumMod val="50000"/>
                      <a:lumOff val="50000"/>
                      <a:alpha val="20000"/>
                    </a:schemeClr>
                  </a:glow>
                </a:effectLst>
              </a:rPr>
              <a:t>)=2.66</a:t>
            </a:r>
          </a:p>
          <a:p>
            <a:pPr marL="457200" indent="-457200">
              <a:buFont typeface="+mj-lt"/>
              <a:buAutoNum type="arabicPeriod"/>
            </a:pPr>
            <a:r>
              <a:rPr lang="en-US" dirty="0">
                <a:effectLst>
                  <a:glow rad="38100">
                    <a:schemeClr val="bg1">
                      <a:lumMod val="50000"/>
                      <a:lumOff val="50000"/>
                      <a:alpha val="20000"/>
                    </a:schemeClr>
                  </a:glow>
                </a:effectLst>
              </a:rPr>
              <a:t>F(1, 36)=4.97</a:t>
            </a:r>
          </a:p>
          <a:p>
            <a:pPr marL="457200" indent="-457200">
              <a:buFont typeface="+mj-lt"/>
              <a:buAutoNum type="arabicPeriod"/>
            </a:pPr>
            <a:r>
              <a:rPr lang="en-US" dirty="0">
                <a:effectLst>
                  <a:glow rad="38100">
                    <a:schemeClr val="bg1">
                      <a:lumMod val="50000"/>
                      <a:lumOff val="50000"/>
                      <a:alpha val="20000"/>
                    </a:schemeClr>
                  </a:glow>
                </a:effectLst>
              </a:rPr>
              <a:t>F(1, 54)=3.28</a:t>
            </a:r>
          </a:p>
          <a:p>
            <a:pPr marL="457200" indent="-457200">
              <a:buFont typeface="+mj-lt"/>
              <a:buAutoNum type="arabicPeriod"/>
            </a:pPr>
            <a:r>
              <a:rPr lang="en-US" dirty="0">
                <a:effectLst>
                  <a:glow rad="38100">
                    <a:schemeClr val="bg1">
                      <a:lumMod val="50000"/>
                      <a:lumOff val="50000"/>
                      <a:alpha val="20000"/>
                    </a:schemeClr>
                  </a:glow>
                </a:effectLst>
              </a:rPr>
              <a:t>t(21)=2.34</a:t>
            </a:r>
          </a:p>
          <a:p>
            <a:pPr marL="457200" indent="-457200">
              <a:buFont typeface="+mj-lt"/>
              <a:buAutoNum type="arabicPeriod"/>
            </a:pPr>
            <a:r>
              <a:rPr lang="en-US" dirty="0">
                <a:effectLst>
                  <a:glow rad="38100">
                    <a:schemeClr val="bg1">
                      <a:lumMod val="50000"/>
                      <a:lumOff val="50000"/>
                      <a:alpha val="20000"/>
                    </a:schemeClr>
                  </a:glow>
                </a:effectLst>
              </a:rPr>
              <a:t>t(34)=2.52</a:t>
            </a:r>
          </a:p>
          <a:p>
            <a:pPr marL="457200" indent="-457200">
              <a:buFont typeface="+mj-lt"/>
              <a:buAutoNum type="arabicPeriod"/>
            </a:pPr>
            <a:r>
              <a:rPr lang="en-US" dirty="0">
                <a:effectLst>
                  <a:glow rad="38100">
                    <a:schemeClr val="bg1">
                      <a:lumMod val="50000"/>
                      <a:lumOff val="50000"/>
                      <a:alpha val="20000"/>
                    </a:schemeClr>
                  </a:glow>
                </a:effectLst>
              </a:rPr>
              <a:t>F(1, 31)=3.89</a:t>
            </a:r>
          </a:p>
          <a:p>
            <a:pPr marL="457200" indent="-457200">
              <a:buFont typeface="+mj-lt"/>
              <a:buAutoNum type="arabicPeriod"/>
            </a:pPr>
            <a:r>
              <a:rPr lang="en-US" dirty="0">
                <a:effectLst>
                  <a:glow rad="38100">
                    <a:schemeClr val="bg1">
                      <a:lumMod val="50000"/>
                      <a:lumOff val="50000"/>
                      <a:alpha val="20000"/>
                    </a:schemeClr>
                  </a:glow>
                </a:effectLst>
              </a:rPr>
              <a:t>r(40)=.38</a:t>
            </a:r>
          </a:p>
          <a:p>
            <a:pPr marL="457200" indent="-457200">
              <a:buFont typeface="+mj-lt"/>
              <a:buAutoNum type="arabicPeriod"/>
            </a:pPr>
            <a:r>
              <a:rPr lang="en-US" dirty="0">
                <a:effectLst>
                  <a:glow rad="38100">
                    <a:schemeClr val="bg1">
                      <a:lumMod val="50000"/>
                      <a:lumOff val="50000"/>
                      <a:alpha val="20000"/>
                    </a:schemeClr>
                  </a:glow>
                </a:effectLst>
              </a:rPr>
              <a:t>t(64)=1.87</a:t>
            </a:r>
          </a:p>
        </p:txBody>
      </p:sp>
    </p:spTree>
    <p:extLst>
      <p:ext uri="{BB962C8B-B14F-4D97-AF65-F5344CB8AC3E}">
        <p14:creationId xmlns:p14="http://schemas.microsoft.com/office/powerpoint/2010/main" val="3212634581"/>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16" end="1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xEl>
                                              <p:pRg st="17" end="1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xEl>
                                              <p:pRg st="18" end="18"/>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xEl>
                                              <p:pRg st="19" end="19"/>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xEl>
                                              <p:pRg st="20" end="2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Temptation to deny &amp; minimize problems</a:t>
            </a:r>
            <a:endParaRPr lang="en-US" dirty="0"/>
          </a:p>
        </p:txBody>
      </p:sp>
      <p:pic>
        <p:nvPicPr>
          <p:cNvPr id="5" name="Content Placeholder 4"/>
          <p:cNvPicPr>
            <a:picLocks noGrp="1" noChangeAspect="1"/>
          </p:cNvPicPr>
          <p:nvPr>
            <p:ph sz="half" idx="1"/>
          </p:nvPr>
        </p:nvPicPr>
        <p:blipFill rotWithShape="1">
          <a:blip r:embed="rId3"/>
          <a:srcRect l="15444" t="12687" r="16819"/>
          <a:stretch/>
        </p:blipFill>
        <p:spPr>
          <a:xfrm>
            <a:off x="723900" y="2013779"/>
            <a:ext cx="5029200" cy="3646515"/>
          </a:xfrm>
          <a:prstGeom prst="rect">
            <a:avLst/>
          </a:prstGeom>
        </p:spPr>
      </p:pic>
      <p:pic>
        <p:nvPicPr>
          <p:cNvPr id="10244" name="Picture 4" descr="Image result for head in the sand"/>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170612" y="2178757"/>
            <a:ext cx="5678487" cy="3098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278830"/>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600" y="609600"/>
            <a:ext cx="11676276" cy="860474"/>
          </a:xfrm>
        </p:spPr>
        <p:txBody>
          <a:bodyPr>
            <a:noAutofit/>
          </a:bodyPr>
          <a:lstStyle/>
          <a:p>
            <a:r>
              <a:rPr lang="en-US" dirty="0" smtClean="0"/>
              <a:t>I’ve listened to critics &amp; tried to improve</a:t>
            </a:r>
            <a:br>
              <a:rPr lang="en-US" dirty="0" smtClean="0"/>
            </a:br>
            <a:r>
              <a:rPr lang="en-US" sz="3200" dirty="0" smtClean="0"/>
              <a:t>please </a:t>
            </a:r>
            <a:r>
              <a:rPr lang="en-US" sz="3200" dirty="0" err="1" smtClean="0"/>
              <a:t>please</a:t>
            </a:r>
            <a:r>
              <a:rPr lang="en-US" sz="3200" dirty="0" smtClean="0"/>
              <a:t> </a:t>
            </a:r>
            <a:r>
              <a:rPr lang="en-US" sz="3200" dirty="0" err="1" smtClean="0"/>
              <a:t>please</a:t>
            </a:r>
            <a:r>
              <a:rPr lang="en-US" sz="3200" dirty="0" smtClean="0"/>
              <a:t> tell me I’ve gotten better!</a:t>
            </a:r>
            <a:endParaRPr lang="en-US" dirty="0"/>
          </a:p>
        </p:txBody>
      </p:sp>
      <p:pic>
        <p:nvPicPr>
          <p:cNvPr id="5" name="Content Placeholder 4"/>
          <p:cNvPicPr>
            <a:picLocks noGrp="1" noChangeAspect="1"/>
          </p:cNvPicPr>
          <p:nvPr>
            <p:ph sz="half" idx="1"/>
          </p:nvPr>
        </p:nvPicPr>
        <p:blipFill rotWithShape="1">
          <a:blip r:embed="rId3"/>
          <a:srcRect l="9254" t="15744" r="10115"/>
          <a:stretch/>
        </p:blipFill>
        <p:spPr>
          <a:xfrm>
            <a:off x="277599" y="2071575"/>
            <a:ext cx="5561225" cy="3268874"/>
          </a:xfrm>
          <a:prstGeom prst="rect">
            <a:avLst/>
          </a:prstGeom>
        </p:spPr>
      </p:pic>
      <p:sp>
        <p:nvSpPr>
          <p:cNvPr id="6" name="Content Placeholder 10"/>
          <p:cNvSpPr>
            <a:spLocks noGrp="1"/>
          </p:cNvSpPr>
          <p:nvPr>
            <p:ph sz="half" idx="2"/>
          </p:nvPr>
        </p:nvSpPr>
        <p:spPr>
          <a:xfrm>
            <a:off x="5962650" y="1772529"/>
            <a:ext cx="6067425" cy="4809246"/>
          </a:xfrm>
        </p:spPr>
        <p:txBody>
          <a:bodyPr numCol="2">
            <a:normAutofit lnSpcReduction="10000"/>
          </a:bodyPr>
          <a:lstStyle/>
          <a:p>
            <a:pPr marL="0" indent="0">
              <a:buNone/>
            </a:pPr>
            <a:r>
              <a:rPr lang="en-US" dirty="0" smtClean="0">
                <a:hlinkClick r:id="rId4"/>
              </a:rPr>
              <a:t>P-curve app</a:t>
            </a:r>
            <a:endParaRPr lang="en-US" dirty="0" smtClean="0"/>
          </a:p>
          <a:p>
            <a:pPr marL="0" indent="0">
              <a:buNone/>
            </a:pPr>
            <a:endParaRPr lang="en-US" dirty="0" smtClean="0">
              <a:effectLst>
                <a:glow rad="38100">
                  <a:schemeClr val="bg1">
                    <a:lumMod val="50000"/>
                    <a:lumOff val="50000"/>
                    <a:alpha val="20000"/>
                  </a:schemeClr>
                </a:glow>
              </a:effectLst>
            </a:endParaRPr>
          </a:p>
          <a:p>
            <a:pPr marL="457200" indent="-457200">
              <a:buFont typeface="+mj-lt"/>
              <a:buAutoNum type="arabicPeriod"/>
            </a:pPr>
            <a:r>
              <a:rPr lang="pl-PL" dirty="0">
                <a:effectLst>
                  <a:glow rad="38100">
                    <a:schemeClr val="bg1">
                      <a:lumMod val="50000"/>
                      <a:lumOff val="50000"/>
                      <a:alpha val="20000"/>
                    </a:schemeClr>
                  </a:glow>
                </a:effectLst>
              </a:rPr>
              <a:t>chi2(1)=6.71</a:t>
            </a:r>
          </a:p>
          <a:p>
            <a:pPr marL="457200" indent="-457200">
              <a:buFont typeface="+mj-lt"/>
              <a:buAutoNum type="arabicPeriod"/>
            </a:pPr>
            <a:r>
              <a:rPr lang="pl-PL" dirty="0">
                <a:effectLst>
                  <a:glow rad="38100">
                    <a:schemeClr val="bg1">
                      <a:lumMod val="50000"/>
                      <a:lumOff val="50000"/>
                      <a:alpha val="20000"/>
                    </a:schemeClr>
                  </a:glow>
                </a:effectLst>
              </a:rPr>
              <a:t>chi2(1)=0.47</a:t>
            </a:r>
          </a:p>
          <a:p>
            <a:pPr marL="457200" indent="-457200">
              <a:buFont typeface="+mj-lt"/>
              <a:buAutoNum type="arabicPeriod"/>
            </a:pPr>
            <a:r>
              <a:rPr lang="pl-PL" dirty="0">
                <a:effectLst>
                  <a:glow rad="38100">
                    <a:schemeClr val="bg1">
                      <a:lumMod val="50000"/>
                      <a:lumOff val="50000"/>
                      <a:alpha val="20000"/>
                    </a:schemeClr>
                  </a:glow>
                </a:effectLst>
              </a:rPr>
              <a:t>chi2(1)=5.42</a:t>
            </a:r>
          </a:p>
          <a:p>
            <a:pPr marL="457200" indent="-457200">
              <a:buFont typeface="+mj-lt"/>
              <a:buAutoNum type="arabicPeriod"/>
            </a:pPr>
            <a:r>
              <a:rPr lang="pl-PL" dirty="0">
                <a:effectLst>
                  <a:glow rad="38100">
                    <a:schemeClr val="bg1">
                      <a:lumMod val="50000"/>
                      <a:lumOff val="50000"/>
                      <a:alpha val="20000"/>
                    </a:schemeClr>
                  </a:glow>
                </a:effectLst>
              </a:rPr>
              <a:t>Z=2.75</a:t>
            </a:r>
          </a:p>
          <a:p>
            <a:pPr marL="457200" indent="-457200">
              <a:buFont typeface="+mj-lt"/>
              <a:buAutoNum type="arabicPeriod"/>
            </a:pPr>
            <a:r>
              <a:rPr lang="pl-PL" dirty="0">
                <a:effectLst>
                  <a:glow rad="38100">
                    <a:schemeClr val="bg1">
                      <a:lumMod val="50000"/>
                      <a:lumOff val="50000"/>
                      <a:alpha val="20000"/>
                    </a:schemeClr>
                  </a:glow>
                </a:effectLst>
              </a:rPr>
              <a:t>Z=1.6545</a:t>
            </a:r>
          </a:p>
          <a:p>
            <a:pPr marL="457200" indent="-457200">
              <a:buFont typeface="+mj-lt"/>
              <a:buAutoNum type="arabicPeriod"/>
            </a:pPr>
            <a:r>
              <a:rPr lang="pl-PL" dirty="0">
                <a:effectLst>
                  <a:glow rad="38100">
                    <a:schemeClr val="bg1">
                      <a:lumMod val="50000"/>
                      <a:lumOff val="50000"/>
                      <a:alpha val="20000"/>
                    </a:schemeClr>
                  </a:glow>
                </a:effectLst>
              </a:rPr>
              <a:t>Z=3.3</a:t>
            </a:r>
          </a:p>
          <a:p>
            <a:pPr marL="457200" indent="-457200">
              <a:buFont typeface="+mj-lt"/>
              <a:buAutoNum type="arabicPeriod"/>
            </a:pPr>
            <a:r>
              <a:rPr lang="pl-PL" dirty="0">
                <a:effectLst>
                  <a:glow rad="38100">
                    <a:schemeClr val="bg1">
                      <a:lumMod val="50000"/>
                      <a:lumOff val="50000"/>
                      <a:alpha val="20000"/>
                    </a:schemeClr>
                  </a:glow>
                </a:effectLst>
              </a:rPr>
              <a:t>Z=4.05</a:t>
            </a:r>
          </a:p>
          <a:p>
            <a:pPr marL="457200" indent="-457200">
              <a:buFont typeface="+mj-lt"/>
              <a:buAutoNum type="arabicPeriod"/>
            </a:pPr>
            <a:r>
              <a:rPr lang="pl-PL" dirty="0">
                <a:effectLst>
                  <a:glow rad="38100">
                    <a:schemeClr val="bg1">
                      <a:lumMod val="50000"/>
                      <a:lumOff val="50000"/>
                      <a:alpha val="20000"/>
                    </a:schemeClr>
                  </a:glow>
                </a:effectLst>
              </a:rPr>
              <a:t>r(54)=.3</a:t>
            </a:r>
          </a:p>
          <a:p>
            <a:pPr marL="457200" indent="-457200">
              <a:buFont typeface="+mj-lt"/>
              <a:buAutoNum type="arabicPeriod"/>
            </a:pPr>
            <a:r>
              <a:rPr lang="pl-PL" dirty="0">
                <a:effectLst>
                  <a:glow rad="38100">
                    <a:schemeClr val="bg1">
                      <a:lumMod val="50000"/>
                      <a:lumOff val="50000"/>
                      <a:alpha val="20000"/>
                    </a:schemeClr>
                  </a:glow>
                </a:effectLst>
              </a:rPr>
              <a:t>t(72)=2.63</a:t>
            </a:r>
          </a:p>
          <a:p>
            <a:pPr marL="457200" indent="-457200">
              <a:buFont typeface="+mj-lt"/>
              <a:buAutoNum type="arabicPeriod"/>
            </a:pPr>
            <a:r>
              <a:rPr lang="pl-PL" dirty="0">
                <a:effectLst>
                  <a:glow rad="38100">
                    <a:schemeClr val="bg1">
                      <a:lumMod val="50000"/>
                      <a:lumOff val="50000"/>
                      <a:alpha val="20000"/>
                    </a:schemeClr>
                  </a:glow>
                </a:effectLst>
              </a:rPr>
              <a:t>t(66)=</a:t>
            </a:r>
            <a:r>
              <a:rPr lang="pl-PL" dirty="0" smtClean="0">
                <a:effectLst>
                  <a:glow rad="38100">
                    <a:schemeClr val="bg1">
                      <a:lumMod val="50000"/>
                      <a:lumOff val="50000"/>
                      <a:alpha val="20000"/>
                    </a:schemeClr>
                  </a:glow>
                </a:effectLst>
              </a:rPr>
              <a:t>0.08</a:t>
            </a:r>
            <a:endParaRPr lang="pl-PL" dirty="0">
              <a:effectLst>
                <a:glow rad="38100">
                  <a:schemeClr val="bg1">
                    <a:lumMod val="50000"/>
                    <a:lumOff val="50000"/>
                    <a:alpha val="20000"/>
                  </a:schemeClr>
                </a:glow>
              </a:effectLst>
            </a:endParaRPr>
          </a:p>
          <a:p>
            <a:pPr marL="457200" indent="-457200">
              <a:buFont typeface="+mj-lt"/>
              <a:buAutoNum type="arabicPeriod"/>
            </a:pPr>
            <a:endParaRPr lang="en-US" dirty="0" smtClean="0">
              <a:effectLst>
                <a:glow rad="38100">
                  <a:schemeClr val="bg1">
                    <a:lumMod val="50000"/>
                    <a:lumOff val="50000"/>
                    <a:alpha val="20000"/>
                  </a:schemeClr>
                </a:glow>
              </a:effectLst>
            </a:endParaRPr>
          </a:p>
          <a:p>
            <a:pPr marL="457200" indent="-457200">
              <a:buFont typeface="+mj-lt"/>
              <a:buAutoNum type="arabicPeriod"/>
            </a:pPr>
            <a:endParaRPr lang="en-US" dirty="0">
              <a:effectLst>
                <a:glow rad="38100">
                  <a:schemeClr val="bg1">
                    <a:lumMod val="50000"/>
                    <a:lumOff val="50000"/>
                    <a:alpha val="20000"/>
                  </a:schemeClr>
                </a:glow>
              </a:effectLst>
            </a:endParaRPr>
          </a:p>
          <a:p>
            <a:pPr marL="457200" indent="-457200">
              <a:buFont typeface="+mj-lt"/>
              <a:buAutoNum type="arabicPeriod"/>
            </a:pPr>
            <a:endParaRPr lang="en-US" dirty="0" smtClean="0">
              <a:effectLst>
                <a:glow rad="38100">
                  <a:schemeClr val="bg1">
                    <a:lumMod val="50000"/>
                    <a:lumOff val="50000"/>
                    <a:alpha val="20000"/>
                  </a:schemeClr>
                </a:glow>
              </a:effectLst>
            </a:endParaRPr>
          </a:p>
          <a:p>
            <a:pPr marL="457200" indent="-457200">
              <a:buFont typeface="+mj-lt"/>
              <a:buAutoNum type="arabicPeriod"/>
            </a:pPr>
            <a:endParaRPr lang="en-US" dirty="0">
              <a:effectLst>
                <a:glow rad="38100">
                  <a:schemeClr val="bg1">
                    <a:lumMod val="50000"/>
                    <a:lumOff val="50000"/>
                    <a:alpha val="20000"/>
                  </a:schemeClr>
                </a:glow>
              </a:effectLst>
            </a:endParaRPr>
          </a:p>
          <a:p>
            <a:pPr marL="457200" indent="-457200">
              <a:buFont typeface="+mj-lt"/>
              <a:buAutoNum type="arabicPeriod"/>
            </a:pPr>
            <a:r>
              <a:rPr lang="pl-PL" dirty="0" smtClean="0">
                <a:effectLst>
                  <a:glow rad="38100">
                    <a:schemeClr val="bg1">
                      <a:lumMod val="50000"/>
                      <a:lumOff val="50000"/>
                      <a:alpha val="20000"/>
                    </a:schemeClr>
                  </a:glow>
                </a:effectLst>
              </a:rPr>
              <a:t>Z=2.054</a:t>
            </a:r>
            <a:endParaRPr lang="pl-PL" dirty="0">
              <a:effectLst>
                <a:glow rad="38100">
                  <a:schemeClr val="bg1">
                    <a:lumMod val="50000"/>
                    <a:lumOff val="50000"/>
                    <a:alpha val="20000"/>
                  </a:schemeClr>
                </a:glow>
              </a:effectLst>
            </a:endParaRPr>
          </a:p>
          <a:p>
            <a:pPr marL="457200" indent="-457200">
              <a:buFont typeface="+mj-lt"/>
              <a:buAutoNum type="arabicPeriod"/>
            </a:pPr>
            <a:r>
              <a:rPr lang="pl-PL" dirty="0">
                <a:effectLst>
                  <a:glow rad="38100">
                    <a:schemeClr val="bg1">
                      <a:lumMod val="50000"/>
                      <a:lumOff val="50000"/>
                      <a:alpha val="20000"/>
                    </a:schemeClr>
                  </a:glow>
                </a:effectLst>
              </a:rPr>
              <a:t>Z=2.575</a:t>
            </a:r>
          </a:p>
          <a:p>
            <a:pPr marL="457200" indent="-457200">
              <a:buFont typeface="+mj-lt"/>
              <a:buAutoNum type="arabicPeriod"/>
            </a:pPr>
            <a:r>
              <a:rPr lang="pl-PL" dirty="0">
                <a:effectLst>
                  <a:glow rad="38100">
                    <a:schemeClr val="bg1">
                      <a:lumMod val="50000"/>
                      <a:lumOff val="50000"/>
                      <a:alpha val="20000"/>
                    </a:schemeClr>
                  </a:glow>
                </a:effectLst>
              </a:rPr>
              <a:t>F(1, 38)=107.89</a:t>
            </a:r>
          </a:p>
          <a:p>
            <a:pPr marL="457200" indent="-457200">
              <a:buFont typeface="+mj-lt"/>
              <a:buAutoNum type="arabicPeriod"/>
            </a:pPr>
            <a:r>
              <a:rPr lang="pl-PL" dirty="0">
                <a:effectLst>
                  <a:glow rad="38100">
                    <a:schemeClr val="bg1">
                      <a:lumMod val="50000"/>
                      <a:lumOff val="50000"/>
                      <a:alpha val="20000"/>
                    </a:schemeClr>
                  </a:glow>
                </a:effectLst>
              </a:rPr>
              <a:t>F(1, 40)=4.213</a:t>
            </a:r>
          </a:p>
          <a:p>
            <a:pPr marL="457200" indent="-457200">
              <a:buFont typeface="+mj-lt"/>
              <a:buAutoNum type="arabicPeriod"/>
            </a:pPr>
            <a:r>
              <a:rPr lang="pl-PL" dirty="0">
                <a:effectLst>
                  <a:glow rad="38100">
                    <a:schemeClr val="bg1">
                      <a:lumMod val="50000"/>
                      <a:lumOff val="50000"/>
                      <a:alpha val="20000"/>
                    </a:schemeClr>
                  </a:glow>
                </a:effectLst>
              </a:rPr>
              <a:t>F(1, 40)=0.517</a:t>
            </a:r>
          </a:p>
          <a:p>
            <a:pPr marL="457200" indent="-457200">
              <a:buFont typeface="+mj-lt"/>
              <a:buAutoNum type="arabicPeriod"/>
            </a:pPr>
            <a:r>
              <a:rPr lang="pl-PL" dirty="0">
                <a:effectLst>
                  <a:glow rad="38100">
                    <a:schemeClr val="bg1">
                      <a:lumMod val="50000"/>
                      <a:lumOff val="50000"/>
                      <a:alpha val="20000"/>
                    </a:schemeClr>
                  </a:glow>
                </a:effectLst>
              </a:rPr>
              <a:t>F(1, 54)=7</a:t>
            </a:r>
          </a:p>
          <a:p>
            <a:pPr marL="457200" indent="-457200">
              <a:buFont typeface="+mj-lt"/>
              <a:buAutoNum type="arabicPeriod"/>
            </a:pPr>
            <a:r>
              <a:rPr lang="pl-PL" dirty="0">
                <a:effectLst>
                  <a:glow rad="38100">
                    <a:schemeClr val="bg1">
                      <a:lumMod val="50000"/>
                      <a:lumOff val="50000"/>
                      <a:alpha val="20000"/>
                    </a:schemeClr>
                  </a:glow>
                </a:effectLst>
              </a:rPr>
              <a:t>F(1, 302.27)=7.62</a:t>
            </a:r>
          </a:p>
          <a:p>
            <a:pPr marL="457200" indent="-457200">
              <a:buFont typeface="+mj-lt"/>
              <a:buAutoNum type="arabicPeriod"/>
            </a:pPr>
            <a:r>
              <a:rPr lang="pl-PL" dirty="0">
                <a:effectLst>
                  <a:glow rad="38100">
                    <a:schemeClr val="bg1">
                      <a:lumMod val="50000"/>
                      <a:lumOff val="50000"/>
                      <a:alpha val="20000"/>
                    </a:schemeClr>
                  </a:glow>
                </a:effectLst>
              </a:rPr>
              <a:t>t(48.259)=12.67</a:t>
            </a:r>
          </a:p>
          <a:p>
            <a:pPr marL="457200" indent="-457200">
              <a:buFont typeface="+mj-lt"/>
              <a:buAutoNum type="arabicPeriod"/>
            </a:pPr>
            <a:r>
              <a:rPr lang="pl-PL" dirty="0">
                <a:effectLst>
                  <a:glow rad="38100">
                    <a:schemeClr val="bg1">
                      <a:lumMod val="50000"/>
                      <a:lumOff val="50000"/>
                      <a:alpha val="20000"/>
                    </a:schemeClr>
                  </a:glow>
                </a:effectLst>
              </a:rPr>
              <a:t>t(47.861)=3.819</a:t>
            </a:r>
            <a:endParaRPr lang="en-US" dirty="0">
              <a:effectLst>
                <a:glow rad="38100">
                  <a:schemeClr val="bg1">
                    <a:lumMod val="50000"/>
                    <a:lumOff val="50000"/>
                    <a:alpha val="20000"/>
                  </a:schemeClr>
                </a:glow>
              </a:effectLst>
            </a:endParaRPr>
          </a:p>
        </p:txBody>
      </p:sp>
    </p:spTree>
    <p:extLst>
      <p:ext uri="{BB962C8B-B14F-4D97-AF65-F5344CB8AC3E}">
        <p14:creationId xmlns:p14="http://schemas.microsoft.com/office/powerpoint/2010/main" val="1236921482"/>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16" end="1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17" end="1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18" end="1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xEl>
                                              <p:pRg st="19" end="1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xEl>
                                              <p:pRg st="20" end="2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xEl>
                                              <p:pRg st="21" end="2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xEl>
                                              <p:pRg st="22" end="22"/>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
                                            <p:txEl>
                                              <p:pRg st="23" end="23"/>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
                                            <p:txEl>
                                              <p:pRg st="24" end="2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630" y="609600"/>
            <a:ext cx="11570496" cy="860474"/>
          </a:xfrm>
        </p:spPr>
        <p:txBody>
          <a:bodyPr>
            <a:noAutofit/>
          </a:bodyPr>
          <a:lstStyle/>
          <a:p>
            <a:r>
              <a:rPr lang="en-US" dirty="0" smtClean="0"/>
              <a:t>How to improve?</a:t>
            </a:r>
            <a:br>
              <a:rPr lang="en-US" dirty="0" smtClean="0"/>
            </a:br>
            <a:r>
              <a:rPr lang="en-US" sz="3200" dirty="0" smtClean="0"/>
              <a:t>Start considering power</a:t>
            </a:r>
            <a:endParaRPr lang="en-US" sz="3200" dirty="0"/>
          </a:p>
        </p:txBody>
      </p:sp>
      <p:sp>
        <p:nvSpPr>
          <p:cNvPr id="3" name="Content Placeholder 2"/>
          <p:cNvSpPr>
            <a:spLocks noGrp="1"/>
          </p:cNvSpPr>
          <p:nvPr>
            <p:ph sz="half" idx="1"/>
          </p:nvPr>
        </p:nvSpPr>
        <p:spPr>
          <a:xfrm>
            <a:off x="478629" y="1772529"/>
            <a:ext cx="6750845" cy="4342521"/>
          </a:xfrm>
        </p:spPr>
        <p:txBody>
          <a:bodyPr>
            <a:noAutofit/>
          </a:bodyPr>
          <a:lstStyle/>
          <a:p>
            <a:r>
              <a:rPr lang="en-US" dirty="0" smtClean="0"/>
              <a:t>Power</a:t>
            </a:r>
          </a:p>
          <a:p>
            <a:pPr lvl="1"/>
            <a:r>
              <a:rPr lang="en-US" dirty="0" smtClean="0"/>
              <a:t>P of finding effect, when effect is real</a:t>
            </a:r>
          </a:p>
          <a:p>
            <a:pPr lvl="1"/>
            <a:r>
              <a:rPr lang="en-US" dirty="0" smtClean="0"/>
              <a:t>We have mostly ignored power</a:t>
            </a:r>
          </a:p>
          <a:p>
            <a:pPr marL="0" indent="0">
              <a:buNone/>
            </a:pPr>
            <a:endParaRPr lang="en-US" dirty="0"/>
          </a:p>
          <a:p>
            <a:r>
              <a:rPr lang="en-US" dirty="0" smtClean="0"/>
              <a:t>Increase sample sizes</a:t>
            </a:r>
          </a:p>
          <a:p>
            <a:pPr lvl="1"/>
            <a:r>
              <a:rPr lang="en-US" dirty="0" smtClean="0"/>
              <a:t>N=200 rule of thumb?</a:t>
            </a:r>
          </a:p>
          <a:p>
            <a:pPr lvl="1"/>
            <a:endParaRPr lang="en-US" dirty="0" smtClean="0"/>
          </a:p>
          <a:p>
            <a:r>
              <a:rPr lang="en-US" dirty="0" smtClean="0"/>
              <a:t>Run more high-powered designs</a:t>
            </a:r>
          </a:p>
          <a:p>
            <a:pPr lvl="1"/>
            <a:r>
              <a:rPr lang="en-US" dirty="0" smtClean="0"/>
              <a:t>Within-subject designs</a:t>
            </a:r>
          </a:p>
          <a:p>
            <a:pPr lvl="1"/>
            <a:r>
              <a:rPr lang="en-US" dirty="0" smtClean="0"/>
              <a:t>Avoid one-shot dependent variables</a:t>
            </a:r>
          </a:p>
        </p:txBody>
      </p:sp>
      <p:pic>
        <p:nvPicPr>
          <p:cNvPr id="14338" name="Picture 2" descr="Image result for i've got the power he man"/>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492207" y="1772529"/>
            <a:ext cx="4017962" cy="4017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239336"/>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How to improve?</a:t>
            </a:r>
            <a:br>
              <a:rPr lang="en-US" dirty="0" smtClean="0"/>
            </a:br>
            <a:r>
              <a:rPr lang="en-US" sz="3200" dirty="0" smtClean="0"/>
              <a:t>Conduct confirmatory studies</a:t>
            </a:r>
            <a:endParaRPr lang="en-US" dirty="0"/>
          </a:p>
        </p:txBody>
      </p:sp>
      <p:sp>
        <p:nvSpPr>
          <p:cNvPr id="3" name="Content Placeholder 2"/>
          <p:cNvSpPr>
            <a:spLocks noGrp="1"/>
          </p:cNvSpPr>
          <p:nvPr>
            <p:ph sz="half" idx="1"/>
          </p:nvPr>
        </p:nvSpPr>
        <p:spPr>
          <a:xfrm>
            <a:off x="478630" y="1772529"/>
            <a:ext cx="6360320" cy="4637796"/>
          </a:xfrm>
        </p:spPr>
        <p:txBody>
          <a:bodyPr/>
          <a:lstStyle/>
          <a:p>
            <a:r>
              <a:rPr lang="en-US" dirty="0" smtClean="0"/>
              <a:t>Understand the difference between confirmatory &amp; exploratory studies</a:t>
            </a:r>
          </a:p>
          <a:p>
            <a:pPr lvl="1"/>
            <a:r>
              <a:rPr lang="en-US" dirty="0" smtClean="0"/>
              <a:t>Explore all you want, but then confirm</a:t>
            </a:r>
          </a:p>
          <a:p>
            <a:endParaRPr lang="en-US" dirty="0"/>
          </a:p>
          <a:p>
            <a:r>
              <a:rPr lang="en-US" dirty="0" smtClean="0"/>
              <a:t>Consider pre-registering your studies</a:t>
            </a:r>
          </a:p>
          <a:p>
            <a:pPr lvl="1"/>
            <a:r>
              <a:rPr lang="en-US" dirty="0" smtClean="0"/>
              <a:t>Pre-registration signals that your studies are confirmatory</a:t>
            </a:r>
          </a:p>
          <a:p>
            <a:pPr lvl="1"/>
            <a:r>
              <a:rPr lang="en-US" dirty="0" smtClean="0"/>
              <a:t>It keeps you honest with </a:t>
            </a:r>
            <a:r>
              <a:rPr lang="en-US" i="1" dirty="0" smtClean="0"/>
              <a:t>yourself</a:t>
            </a:r>
          </a:p>
          <a:p>
            <a:endParaRPr lang="en-US" i="1" dirty="0"/>
          </a:p>
          <a:p>
            <a:r>
              <a:rPr lang="en-US" i="1" dirty="0" smtClean="0"/>
              <a:t>Consider Registered Reports</a:t>
            </a:r>
          </a:p>
        </p:txBody>
      </p:sp>
      <p:pic>
        <p:nvPicPr>
          <p:cNvPr id="15362" name="Picture 2" descr="Image result for fishing expedition"/>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024688" y="2114550"/>
            <a:ext cx="4766368" cy="2205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997159"/>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330" y="327660"/>
            <a:ext cx="11172825" cy="860474"/>
          </a:xfrm>
        </p:spPr>
        <p:txBody>
          <a:bodyPr/>
          <a:lstStyle/>
          <a:p>
            <a:pPr algn="ctr"/>
            <a:r>
              <a:rPr lang="en-US" dirty="0" smtClean="0"/>
              <a:t>Why all the pessimism? This is a golden age for psychology</a:t>
            </a:r>
            <a:endParaRPr lang="en-US" dirty="0"/>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115" y="1691957"/>
            <a:ext cx="5524500" cy="3886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ower pos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7220" y="1478915"/>
            <a:ext cx="3203575" cy="48199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enclothed cogni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135" y="2945011"/>
            <a:ext cx="6565265" cy="36929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heavy backpack priming psycholo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6575" y="1885718"/>
            <a:ext cx="3776345" cy="475225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conservative brain political psycholog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9935" y="2032636"/>
            <a:ext cx="3916130" cy="407543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not re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4917" y="1478915"/>
            <a:ext cx="9391650" cy="5276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299509"/>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028"/>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03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032"/>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034"/>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0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Future of science: registered reports</a:t>
            </a:r>
            <a:endParaRPr lang="en-US" dirty="0"/>
          </a:p>
        </p:txBody>
      </p:sp>
      <p:sp>
        <p:nvSpPr>
          <p:cNvPr id="7" name="Content Placeholder 6"/>
          <p:cNvSpPr>
            <a:spLocks noGrp="1"/>
          </p:cNvSpPr>
          <p:nvPr>
            <p:ph sz="half" idx="1"/>
          </p:nvPr>
        </p:nvSpPr>
        <p:spPr>
          <a:xfrm>
            <a:off x="205740" y="1772529"/>
            <a:ext cx="6149340" cy="4018671"/>
          </a:xfrm>
        </p:spPr>
        <p:txBody>
          <a:bodyPr/>
          <a:lstStyle/>
          <a:p>
            <a:r>
              <a:rPr lang="en-US" dirty="0" smtClean="0"/>
              <a:t>Propose studies, which get accepted </a:t>
            </a:r>
            <a:r>
              <a:rPr lang="en-US" b="1" dirty="0" smtClean="0"/>
              <a:t>before</a:t>
            </a:r>
            <a:r>
              <a:rPr lang="en-US" dirty="0" smtClean="0"/>
              <a:t> data collected</a:t>
            </a:r>
          </a:p>
          <a:p>
            <a:pPr lvl="1"/>
            <a:r>
              <a:rPr lang="en-US" dirty="0" smtClean="0"/>
              <a:t>Papers evaluated on quality of ideas &amp; methods</a:t>
            </a:r>
          </a:p>
          <a:p>
            <a:pPr lvl="1"/>
            <a:endParaRPr lang="en-US" dirty="0" smtClean="0"/>
          </a:p>
          <a:p>
            <a:pPr lvl="1"/>
            <a:r>
              <a:rPr lang="en-US" dirty="0" smtClean="0"/>
              <a:t>Does not reward specific results, p-hacking</a:t>
            </a:r>
          </a:p>
          <a:p>
            <a:pPr lvl="1"/>
            <a:endParaRPr lang="en-US" dirty="0"/>
          </a:p>
          <a:p>
            <a:pPr lvl="1"/>
            <a:r>
              <a:rPr lang="en-US" dirty="0" smtClean="0"/>
              <a:t>Null results get published</a:t>
            </a:r>
            <a:endParaRPr lang="en-US" dirty="0"/>
          </a:p>
        </p:txBody>
      </p:sp>
      <p:pic>
        <p:nvPicPr>
          <p:cNvPr id="9" name="Image 3"/>
          <p:cNvPicPr>
            <a:picLocks noGrp="1" noChangeAspect="1"/>
          </p:cNvPicPr>
          <p:nvPr>
            <p:ph sz="half" idx="2"/>
          </p:nvPr>
        </p:nvPicPr>
        <p:blipFill>
          <a:blip r:embed="rId2"/>
          <a:stretch>
            <a:fillRect/>
          </a:stretch>
        </p:blipFill>
        <p:spPr>
          <a:xfrm>
            <a:off x="6534300" y="1773238"/>
            <a:ext cx="4752675" cy="4017962"/>
          </a:xfrm>
          <a:prstGeom prst="rect">
            <a:avLst/>
          </a:prstGeom>
        </p:spPr>
      </p:pic>
    </p:spTree>
    <p:extLst>
      <p:ext uri="{BB962C8B-B14F-4D97-AF65-F5344CB8AC3E}">
        <p14:creationId xmlns:p14="http://schemas.microsoft.com/office/powerpoint/2010/main" val="1290361420"/>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We’re getting better!</a:t>
            </a:r>
            <a:endParaRPr lang="en-US" dirty="0"/>
          </a:p>
        </p:txBody>
      </p:sp>
      <p:sp>
        <p:nvSpPr>
          <p:cNvPr id="3" name="Content Placeholder 2"/>
          <p:cNvSpPr>
            <a:spLocks noGrp="1"/>
          </p:cNvSpPr>
          <p:nvPr>
            <p:ph sz="half" idx="1"/>
          </p:nvPr>
        </p:nvSpPr>
        <p:spPr>
          <a:xfrm>
            <a:off x="478630" y="1772529"/>
            <a:ext cx="5064920" cy="4675896"/>
          </a:xfrm>
        </p:spPr>
        <p:txBody>
          <a:bodyPr/>
          <a:lstStyle/>
          <a:p>
            <a:r>
              <a:rPr lang="en-US" dirty="0" smtClean="0"/>
              <a:t>Science is self-correcting</a:t>
            </a:r>
          </a:p>
          <a:p>
            <a:pPr lvl="1"/>
            <a:r>
              <a:rPr lang="en-US" dirty="0" smtClean="0"/>
              <a:t>But it is scientists correcting other scientists</a:t>
            </a:r>
          </a:p>
          <a:p>
            <a:pPr lvl="1"/>
            <a:endParaRPr lang="en-US" dirty="0" smtClean="0"/>
          </a:p>
          <a:p>
            <a:r>
              <a:rPr lang="en-US" dirty="0" smtClean="0"/>
              <a:t>Reckoning with the past is painful</a:t>
            </a:r>
          </a:p>
          <a:p>
            <a:pPr lvl="1"/>
            <a:r>
              <a:rPr lang="en-US" dirty="0" smtClean="0"/>
              <a:t>We endure pain out of love of field</a:t>
            </a:r>
          </a:p>
          <a:p>
            <a:endParaRPr lang="en-US" dirty="0"/>
          </a:p>
          <a:p>
            <a:r>
              <a:rPr lang="en-US" dirty="0" smtClean="0"/>
              <a:t>We are showing signs of improvement</a:t>
            </a:r>
          </a:p>
          <a:p>
            <a:pPr lvl="1"/>
            <a:r>
              <a:rPr lang="en-US" dirty="0" smtClean="0"/>
              <a:t>More powerful studies</a:t>
            </a:r>
          </a:p>
          <a:p>
            <a:pPr lvl="1"/>
            <a:r>
              <a:rPr lang="en-US" dirty="0" smtClean="0"/>
              <a:t>More awareness of problems</a:t>
            </a:r>
          </a:p>
          <a:p>
            <a:pPr lvl="1"/>
            <a:r>
              <a:rPr lang="en-US" dirty="0" smtClean="0"/>
              <a:t>More replicable results</a:t>
            </a:r>
            <a:endParaRPr lang="en-US" dirty="0"/>
          </a:p>
          <a:p>
            <a:endParaRPr lang="en-US" dirty="0" smtClean="0"/>
          </a:p>
          <a:p>
            <a:pPr lvl="1"/>
            <a:endParaRPr lang="en-US" dirty="0" smtClean="0"/>
          </a:p>
          <a:p>
            <a:endParaRPr lang="en-US" dirty="0"/>
          </a:p>
        </p:txBody>
      </p:sp>
      <p:pic>
        <p:nvPicPr>
          <p:cNvPr id="17410" name="Picture 2" descr="Image result for science is self-correctin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708354" y="1885950"/>
            <a:ext cx="6355555" cy="2990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327527"/>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Thank you!</a:t>
            </a:r>
            <a:endParaRPr lang="en-US" dirty="0"/>
          </a:p>
        </p:txBody>
      </p:sp>
    </p:spTree>
    <p:extLst>
      <p:ext uri="{BB962C8B-B14F-4D97-AF65-F5344CB8AC3E}">
        <p14:creationId xmlns:p14="http://schemas.microsoft.com/office/powerpoint/2010/main" val="1744987035"/>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327" y="609600"/>
            <a:ext cx="10542084" cy="918411"/>
          </a:xfrm>
        </p:spPr>
        <p:txBody>
          <a:bodyPr>
            <a:normAutofit/>
          </a:bodyPr>
          <a:lstStyle/>
          <a:p>
            <a:r>
              <a:rPr lang="en-US" sz="4000" dirty="0" smtClean="0"/>
              <a:t>A personal Account</a:t>
            </a:r>
            <a:endParaRPr lang="en-US" sz="4000" dirty="0"/>
          </a:p>
        </p:txBody>
      </p:sp>
      <p:sp>
        <p:nvSpPr>
          <p:cNvPr id="4" name="Content Placeholder 3"/>
          <p:cNvSpPr>
            <a:spLocks noGrp="1"/>
          </p:cNvSpPr>
          <p:nvPr>
            <p:ph sz="half" idx="1"/>
          </p:nvPr>
        </p:nvSpPr>
        <p:spPr>
          <a:xfrm>
            <a:off x="278606" y="1744579"/>
            <a:ext cx="7217069" cy="4493858"/>
          </a:xfrm>
        </p:spPr>
        <p:txBody>
          <a:bodyPr anchor="t">
            <a:noAutofit/>
          </a:bodyPr>
          <a:lstStyle/>
          <a:p>
            <a:pPr>
              <a:spcBef>
                <a:spcPts val="0"/>
              </a:spcBef>
              <a:spcAft>
                <a:spcPts val="0"/>
              </a:spcAft>
            </a:pPr>
            <a:r>
              <a:rPr lang="en-US" sz="2400" dirty="0" smtClean="0"/>
              <a:t>Grad school: Brown </a:t>
            </a:r>
            <a:r>
              <a:rPr lang="en-US" sz="2400" dirty="0" err="1" smtClean="0"/>
              <a:t>Univ</a:t>
            </a:r>
            <a:r>
              <a:rPr lang="en-US" sz="2400" dirty="0" smtClean="0"/>
              <a:t> (USA) 1997-2001</a:t>
            </a:r>
          </a:p>
          <a:p>
            <a:pPr>
              <a:spcBef>
                <a:spcPts val="0"/>
              </a:spcBef>
              <a:spcAft>
                <a:spcPts val="0"/>
              </a:spcAft>
            </a:pPr>
            <a:r>
              <a:rPr lang="en-US" sz="2400" dirty="0" smtClean="0"/>
              <a:t>Post-Doc: NYU, 2001-2004</a:t>
            </a:r>
          </a:p>
          <a:p>
            <a:pPr>
              <a:spcBef>
                <a:spcPts val="0"/>
              </a:spcBef>
              <a:spcAft>
                <a:spcPts val="0"/>
              </a:spcAft>
            </a:pPr>
            <a:r>
              <a:rPr lang="en-US" sz="2400" dirty="0" smtClean="0"/>
              <a:t>Faculty: Wilfrid Laurier University, 2004-2005</a:t>
            </a:r>
          </a:p>
          <a:p>
            <a:pPr marL="1371600" lvl="3" indent="0">
              <a:spcBef>
                <a:spcPts val="0"/>
              </a:spcBef>
              <a:spcAft>
                <a:spcPts val="0"/>
              </a:spcAft>
              <a:buNone/>
            </a:pPr>
            <a:r>
              <a:rPr lang="en-US" sz="1800" dirty="0"/>
              <a:t> </a:t>
            </a:r>
            <a:r>
              <a:rPr lang="en-US" sz="1800" dirty="0" smtClean="0"/>
              <a:t> </a:t>
            </a:r>
            <a:r>
              <a:rPr lang="en-US" sz="2400" dirty="0" smtClean="0"/>
              <a:t>U of Toronto, </a:t>
            </a:r>
            <a:r>
              <a:rPr lang="en-US" sz="2400" dirty="0" smtClean="0"/>
              <a:t>2005-2019</a:t>
            </a:r>
            <a:endParaRPr lang="en-US" sz="2400" dirty="0" smtClean="0"/>
          </a:p>
          <a:p>
            <a:pPr>
              <a:spcBef>
                <a:spcPts val="0"/>
              </a:spcBef>
              <a:spcAft>
                <a:spcPts val="0"/>
              </a:spcAft>
            </a:pPr>
            <a:endParaRPr lang="en-US" sz="2400" dirty="0"/>
          </a:p>
          <a:p>
            <a:pPr>
              <a:spcBef>
                <a:spcPts val="0"/>
              </a:spcBef>
              <a:spcAft>
                <a:spcPts val="0"/>
              </a:spcAft>
            </a:pPr>
            <a:r>
              <a:rPr lang="en-US" sz="2400" dirty="0" smtClean="0"/>
              <a:t>2 major chapters in my career (so far)</a:t>
            </a:r>
          </a:p>
          <a:p>
            <a:pPr marL="914400" lvl="1" indent="-457200">
              <a:spcBef>
                <a:spcPts val="0"/>
              </a:spcBef>
              <a:spcAft>
                <a:spcPts val="0"/>
              </a:spcAft>
              <a:buFont typeface="+mj-lt"/>
              <a:buAutoNum type="arabicPeriod"/>
            </a:pPr>
            <a:r>
              <a:rPr lang="en-US" sz="2000" dirty="0" smtClean="0"/>
              <a:t>Stereotype threat (&amp; stigma)</a:t>
            </a:r>
          </a:p>
          <a:p>
            <a:pPr marL="914400" lvl="1" indent="-457200">
              <a:spcBef>
                <a:spcPts val="0"/>
              </a:spcBef>
              <a:spcAft>
                <a:spcPts val="0"/>
              </a:spcAft>
              <a:buFont typeface="+mj-lt"/>
              <a:buAutoNum type="arabicPeriod"/>
            </a:pPr>
            <a:r>
              <a:rPr lang="en-US" sz="2000" dirty="0" smtClean="0"/>
              <a:t>Self-control, including ego depletion</a:t>
            </a:r>
            <a:endParaRPr lang="en-US" sz="2400" dirty="0" smtClean="0"/>
          </a:p>
        </p:txBody>
      </p:sp>
      <p:pic>
        <p:nvPicPr>
          <p:cNvPr id="1028" name="Picture 4" descr="Image result for stereotype threat inzlicht"/>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163024" y="1432489"/>
            <a:ext cx="2784376" cy="43015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7267433" y="1303124"/>
            <a:ext cx="4575558" cy="2933751"/>
          </a:xfrm>
          <a:prstGeom prst="rect">
            <a:avLst/>
          </a:prstGeom>
        </p:spPr>
      </p:pic>
    </p:spTree>
    <p:extLst>
      <p:ext uri="{BB962C8B-B14F-4D97-AF65-F5344CB8AC3E}">
        <p14:creationId xmlns:p14="http://schemas.microsoft.com/office/powerpoint/2010/main" val="666244173"/>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1028"/>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How I got my post-doc </a:t>
            </a:r>
            <a:br>
              <a:rPr lang="en-US" dirty="0" smtClean="0"/>
            </a:br>
            <a:r>
              <a:rPr lang="en-US" sz="3600" dirty="0" smtClean="0"/>
              <a:t>Stereotype threat </a:t>
            </a:r>
            <a:r>
              <a:rPr lang="en-US" sz="1600" dirty="0" smtClean="0"/>
              <a:t>(Inzlicht &amp; Ben-</a:t>
            </a:r>
            <a:r>
              <a:rPr lang="en-US" sz="1600" dirty="0" err="1" smtClean="0"/>
              <a:t>zeev</a:t>
            </a:r>
            <a:r>
              <a:rPr lang="en-US" sz="1600" dirty="0" smtClean="0"/>
              <a:t>, 2000)</a:t>
            </a:r>
            <a:endParaRPr lang="en-US" sz="3600" dirty="0"/>
          </a:p>
        </p:txBody>
      </p:sp>
      <p:graphicFrame>
        <p:nvGraphicFramePr>
          <p:cNvPr id="6" name="Content Placeholder 4"/>
          <p:cNvGraphicFramePr>
            <a:graphicFrameLocks noGrp="1" noChangeAspect="1"/>
          </p:cNvGraphicFramePr>
          <p:nvPr>
            <p:ph idx="1"/>
            <p:extLst>
              <p:ext uri="{D42A27DB-BD31-4B8C-83A1-F6EECF244321}">
                <p14:modId xmlns:p14="http://schemas.microsoft.com/office/powerpoint/2010/main" val="281154506"/>
              </p:ext>
            </p:extLst>
          </p:nvPr>
        </p:nvGraphicFramePr>
        <p:xfrm>
          <a:off x="477838" y="1744663"/>
          <a:ext cx="11172825" cy="4046537"/>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p:cNvSpPr/>
          <p:nvPr/>
        </p:nvSpPr>
        <p:spPr>
          <a:xfrm>
            <a:off x="4996791" y="3114179"/>
            <a:ext cx="1883850"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N=72</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559026391"/>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630" y="609600"/>
            <a:ext cx="11265957" cy="860474"/>
          </a:xfrm>
        </p:spPr>
        <p:txBody>
          <a:bodyPr>
            <a:noAutofit/>
          </a:bodyPr>
          <a:lstStyle/>
          <a:p>
            <a:r>
              <a:rPr lang="en-US" dirty="0" smtClean="0"/>
              <a:t>How I got my job</a:t>
            </a:r>
            <a:br>
              <a:rPr lang="en-US" dirty="0" smtClean="0"/>
            </a:br>
            <a:r>
              <a:rPr lang="en-US" sz="3600" dirty="0" smtClean="0"/>
              <a:t>stereotype threat &amp; depletion </a:t>
            </a:r>
            <a:r>
              <a:rPr lang="en-US" sz="1600" dirty="0" smtClean="0"/>
              <a:t>(Inzlicht, </a:t>
            </a:r>
            <a:r>
              <a:rPr lang="en-US" sz="1600" dirty="0" err="1" smtClean="0"/>
              <a:t>mckay</a:t>
            </a:r>
            <a:r>
              <a:rPr lang="en-US" sz="1600" dirty="0" smtClean="0"/>
              <a:t>, &amp; </a:t>
            </a:r>
            <a:r>
              <a:rPr lang="en-US" sz="1600" dirty="0" err="1" smtClean="0"/>
              <a:t>aronson</a:t>
            </a:r>
            <a:r>
              <a:rPr lang="en-US" sz="1600" dirty="0" smtClean="0"/>
              <a:t>, 2006</a:t>
            </a:r>
            <a:endParaRPr lang="en-US" dirty="0"/>
          </a:p>
        </p:txBody>
      </p:sp>
      <p:graphicFrame>
        <p:nvGraphicFramePr>
          <p:cNvPr id="8" name="Object 2055"/>
          <p:cNvGraphicFramePr>
            <a:graphicFrameLocks noGrp="1" noChangeAspect="1"/>
          </p:cNvGraphicFramePr>
          <p:nvPr>
            <p:ph idx="1"/>
            <p:extLst>
              <p:ext uri="{D42A27DB-BD31-4B8C-83A1-F6EECF244321}">
                <p14:modId xmlns:p14="http://schemas.microsoft.com/office/powerpoint/2010/main" val="943361156"/>
              </p:ext>
            </p:extLst>
          </p:nvPr>
        </p:nvGraphicFramePr>
        <p:xfrm>
          <a:off x="477838" y="1744663"/>
          <a:ext cx="11172825" cy="4705833"/>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p:cNvSpPr/>
          <p:nvPr/>
        </p:nvSpPr>
        <p:spPr>
          <a:xfrm>
            <a:off x="5122325" y="3078840"/>
            <a:ext cx="1883850"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N=61</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902529831"/>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How I got tenure</a:t>
            </a:r>
            <a:br>
              <a:rPr lang="en-US" dirty="0" smtClean="0"/>
            </a:br>
            <a:r>
              <a:rPr lang="en-US" sz="3600" dirty="0" smtClean="0"/>
              <a:t>ego depletion </a:t>
            </a:r>
            <a:r>
              <a:rPr lang="en-US" sz="1600" dirty="0" smtClean="0"/>
              <a:t>(inzlicht &amp; Gutsell, 2007)</a:t>
            </a:r>
            <a:endParaRPr lang="en-US" sz="3600"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170613" y="2666099"/>
            <a:ext cx="5480050" cy="2232239"/>
          </a:xfrm>
          <a:prstGeom prst="rect">
            <a:avLst/>
          </a:prstGeom>
        </p:spPr>
      </p:pic>
      <p:sp>
        <p:nvSpPr>
          <p:cNvPr id="7" name="Rectangle 6"/>
          <p:cNvSpPr/>
          <p:nvPr/>
        </p:nvSpPr>
        <p:spPr>
          <a:xfrm>
            <a:off x="7879902" y="5171033"/>
            <a:ext cx="1883850"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N=33</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4" name="Content Placeholder 3"/>
          <p:cNvPicPr>
            <a:picLocks noGrp="1" noChangeAspect="1"/>
          </p:cNvPicPr>
          <p:nvPr>
            <p:ph sz="half" idx="1"/>
          </p:nvPr>
        </p:nvPicPr>
        <p:blipFill>
          <a:blip r:embed="rId3"/>
          <a:stretch>
            <a:fillRect/>
          </a:stretch>
        </p:blipFill>
        <p:spPr>
          <a:xfrm>
            <a:off x="1222513" y="1773238"/>
            <a:ext cx="3525813" cy="4721248"/>
          </a:xfrm>
          <a:prstGeom prst="rect">
            <a:avLst/>
          </a:prstGeom>
        </p:spPr>
      </p:pic>
    </p:spTree>
    <p:extLst>
      <p:ext uri="{BB962C8B-B14F-4D97-AF65-F5344CB8AC3E}">
        <p14:creationId xmlns:p14="http://schemas.microsoft.com/office/powerpoint/2010/main" val="4174105587"/>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630" y="609600"/>
            <a:ext cx="11172825" cy="860474"/>
          </a:xfrm>
        </p:spPr>
        <p:txBody>
          <a:bodyPr/>
          <a:lstStyle/>
          <a:p>
            <a:r>
              <a:rPr lang="en-US" dirty="0" smtClean="0"/>
              <a:t>I was doing good research, right?</a:t>
            </a:r>
            <a:endParaRPr lang="en-US" dirty="0"/>
          </a:p>
        </p:txBody>
      </p:sp>
      <p:sp>
        <p:nvSpPr>
          <p:cNvPr id="4" name="Content Placeholder 3"/>
          <p:cNvSpPr>
            <a:spLocks noGrp="1"/>
          </p:cNvSpPr>
          <p:nvPr>
            <p:ph sz="half" idx="2"/>
          </p:nvPr>
        </p:nvSpPr>
        <p:spPr>
          <a:xfrm>
            <a:off x="5727701" y="1772529"/>
            <a:ext cx="5923754" cy="4018671"/>
          </a:xfrm>
        </p:spPr>
        <p:txBody>
          <a:bodyPr/>
          <a:lstStyle/>
          <a:p>
            <a:r>
              <a:rPr lang="en-US" dirty="0" smtClean="0"/>
              <a:t>I was rewarded for my work</a:t>
            </a:r>
          </a:p>
          <a:p>
            <a:pPr lvl="2"/>
            <a:r>
              <a:rPr lang="en-US" dirty="0" smtClean="0"/>
              <a:t>Papers</a:t>
            </a:r>
          </a:p>
          <a:p>
            <a:pPr lvl="2"/>
            <a:r>
              <a:rPr lang="en-US" dirty="0" smtClean="0"/>
              <a:t>Grants</a:t>
            </a:r>
          </a:p>
          <a:p>
            <a:pPr lvl="2"/>
            <a:r>
              <a:rPr lang="en-US" dirty="0" smtClean="0"/>
              <a:t>Promotions</a:t>
            </a:r>
          </a:p>
          <a:p>
            <a:pPr lvl="2"/>
            <a:r>
              <a:rPr lang="en-US" dirty="0" smtClean="0"/>
              <a:t>Awards</a:t>
            </a:r>
          </a:p>
          <a:p>
            <a:pPr lvl="2"/>
            <a:endParaRPr lang="en-US" dirty="0" smtClean="0"/>
          </a:p>
          <a:p>
            <a:r>
              <a:rPr lang="en-US" dirty="0" smtClean="0"/>
              <a:t>My work was revealing deep “truths”</a:t>
            </a:r>
          </a:p>
          <a:p>
            <a:pPr lvl="1"/>
            <a:r>
              <a:rPr lang="en-US" dirty="0" smtClean="0"/>
              <a:t>Sure, I made the occasional error (we all make mistakes), but my work was solid</a:t>
            </a:r>
          </a:p>
          <a:p>
            <a:endParaRPr lang="en-US" dirty="0" smtClean="0"/>
          </a:p>
          <a:p>
            <a:r>
              <a:rPr lang="en-US" dirty="0" smtClean="0"/>
              <a:t>But, then my conception of the world changed, as if a veil had been lifted</a:t>
            </a:r>
            <a:endParaRPr lang="en-US" dirty="0"/>
          </a:p>
        </p:txBody>
      </p:sp>
      <p:pic>
        <p:nvPicPr>
          <p:cNvPr id="1028" name="Picture 4" descr="Image result for i rock"/>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243706" y="1773238"/>
            <a:ext cx="4008639" cy="4017962"/>
          </a:xfrm>
          <a:prstGeom prst="rect">
            <a:avLst/>
          </a:prstGeom>
          <a:solidFill>
            <a:schemeClr val="tx1"/>
          </a:solidFill>
        </p:spPr>
      </p:pic>
    </p:spTree>
    <p:extLst>
      <p:ext uri="{BB962C8B-B14F-4D97-AF65-F5344CB8AC3E}">
        <p14:creationId xmlns:p14="http://schemas.microsoft.com/office/powerpoint/2010/main" val="632262544"/>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Once you see it, you can’t </a:t>
            </a:r>
            <a:r>
              <a:rPr lang="en-US" dirty="0" err="1" smtClean="0"/>
              <a:t>unsee</a:t>
            </a:r>
            <a:r>
              <a:rPr lang="en-US" dirty="0" smtClean="0"/>
              <a:t> it</a:t>
            </a:r>
            <a:endParaRPr lang="en-US" dirty="0"/>
          </a:p>
        </p:txBody>
      </p:sp>
      <p:pic>
        <p:nvPicPr>
          <p:cNvPr id="2050" name="Picture 2" descr="Image result for cigar in the brick wall"/>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242184" y="1773238"/>
            <a:ext cx="4011683" cy="4017962"/>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7"/>
          <p:cNvPicPr>
            <a:picLocks noGrp="1" noChangeAspect="1"/>
          </p:cNvPicPr>
          <p:nvPr>
            <p:ph sz="half" idx="2"/>
          </p:nvPr>
        </p:nvPicPr>
        <p:blipFill>
          <a:blip r:embed="rId3"/>
          <a:stretch>
            <a:fillRect/>
          </a:stretch>
        </p:blipFill>
        <p:spPr>
          <a:xfrm>
            <a:off x="5618732" y="1773238"/>
            <a:ext cx="6226397" cy="4017962"/>
          </a:xfrm>
          <a:prstGeom prst="rect">
            <a:avLst/>
          </a:prstGeom>
        </p:spPr>
      </p:pic>
    </p:spTree>
    <p:extLst>
      <p:ext uri="{BB962C8B-B14F-4D97-AF65-F5344CB8AC3E}">
        <p14:creationId xmlns:p14="http://schemas.microsoft.com/office/powerpoint/2010/main" val="1920290263"/>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TM03457485[[fn=Mesh]]</Template>
  <TotalTime>5695</TotalTime>
  <Words>1234</Words>
  <Application>Microsoft Office PowerPoint</Application>
  <PresentationFormat>Widescreen</PresentationFormat>
  <Paragraphs>248</Paragraphs>
  <Slides>32</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Century Gothic</vt:lpstr>
      <vt:lpstr>Mesh</vt:lpstr>
      <vt:lpstr>The replication crisis in social psychology</vt:lpstr>
      <vt:lpstr>Not your typical talk</vt:lpstr>
      <vt:lpstr>Why all the pessimism? This is a golden age for psychology</vt:lpstr>
      <vt:lpstr>A personal Account</vt:lpstr>
      <vt:lpstr>How I got my post-doc  Stereotype threat (Inzlicht &amp; Ben-zeev, 2000)</vt:lpstr>
      <vt:lpstr>How I got my job stereotype threat &amp; depletion (Inzlicht, mckay, &amp; aronson, 2006</vt:lpstr>
      <vt:lpstr>How I got tenure ego depletion (inzlicht &amp; Gutsell, 2007)</vt:lpstr>
      <vt:lpstr>I was doing good research, right?</vt:lpstr>
      <vt:lpstr>Once you see it, you can’t unsee it</vt:lpstr>
      <vt:lpstr>Abusing Experimenter degrees of freedom “normal” research practices make impossible possible</vt:lpstr>
      <vt:lpstr>Publication bias published literature ≠ complete literature</vt:lpstr>
      <vt:lpstr>This is all theoretical! Published record is robust, right?</vt:lpstr>
      <vt:lpstr>Not only in theory False discovery rate in psychology</vt:lpstr>
      <vt:lpstr>A quick aside this not only psychology’s problem</vt:lpstr>
      <vt:lpstr>This is about what other people study what about what I study? Stereotype threat</vt:lpstr>
      <vt:lpstr>This is about what other people study what about what I study? Ego depletion</vt:lpstr>
      <vt:lpstr>Who cares about a few non-replications? </vt:lpstr>
      <vt:lpstr>Funnel plot—Stereotype Threat</vt:lpstr>
      <vt:lpstr>We have made big &amp; systematic errors</vt:lpstr>
      <vt:lpstr>Everything is fine, no problems here</vt:lpstr>
      <vt:lpstr>I’m no longer sure what is real ANYMORE</vt:lpstr>
      <vt:lpstr>Have I been chasing puffs of smoke?</vt:lpstr>
      <vt:lpstr>How can we check reliability of field? P-curve to the rescue!</vt:lpstr>
      <vt:lpstr>P-curving is easy I use it as an editor &amp; reviewer</vt:lpstr>
      <vt:lpstr>areas I work in are problematic but my work is not problematic, right? Right?</vt:lpstr>
      <vt:lpstr>Temptation to deny &amp; minimize problems</vt:lpstr>
      <vt:lpstr>I’ve listened to critics &amp; tried to improve please please please tell me I’ve gotten better!</vt:lpstr>
      <vt:lpstr>How to improve? Start considering power</vt:lpstr>
      <vt:lpstr>How to improve? Conduct confirmatory studies</vt:lpstr>
      <vt:lpstr>Future of science: registered reports</vt:lpstr>
      <vt:lpstr>We’re getting better!</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replication crisis in social psychology</dc:title>
  <dc:creator>Michael Inzlicht</dc:creator>
  <cp:lastModifiedBy>Michael Inzlicht</cp:lastModifiedBy>
  <cp:revision>75</cp:revision>
  <dcterms:created xsi:type="dcterms:W3CDTF">2017-02-08T21:29:41Z</dcterms:created>
  <dcterms:modified xsi:type="dcterms:W3CDTF">2019-04-23T02:17:02Z</dcterms:modified>
</cp:coreProperties>
</file>